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40" r:id="rId3"/>
    <p:sldId id="257" r:id="rId5"/>
    <p:sldId id="265" r:id="rId6"/>
    <p:sldId id="266" r:id="rId7"/>
    <p:sldId id="416" r:id="rId8"/>
    <p:sldId id="417"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81" r:id="rId23"/>
    <p:sldId id="482" r:id="rId24"/>
    <p:sldId id="483" r:id="rId25"/>
    <p:sldId id="484" r:id="rId26"/>
    <p:sldId id="485" r:id="rId27"/>
    <p:sldId id="487" r:id="rId28"/>
    <p:sldId id="486" r:id="rId29"/>
    <p:sldId id="489" r:id="rId30"/>
    <p:sldId id="488" r:id="rId31"/>
    <p:sldId id="490" r:id="rId32"/>
    <p:sldId id="491" r:id="rId33"/>
    <p:sldId id="492" r:id="rId34"/>
    <p:sldId id="493" r:id="rId35"/>
    <p:sldId id="494" r:id="rId36"/>
    <p:sldId id="495" r:id="rId37"/>
    <p:sldId id="496" r:id="rId38"/>
    <p:sldId id="497" r:id="rId39"/>
    <p:sldId id="432" r:id="rId40"/>
    <p:sldId id="433" r:id="rId41"/>
    <p:sldId id="434" r:id="rId42"/>
    <p:sldId id="435" r:id="rId43"/>
    <p:sldId id="436" r:id="rId44"/>
    <p:sldId id="437" r:id="rId45"/>
    <p:sldId id="413" r:id="rId46"/>
    <p:sldId id="438" r:id="rId47"/>
    <p:sldId id="439" r:id="rId48"/>
    <p:sldId id="499" r:id="rId49"/>
    <p:sldId id="498" r:id="rId50"/>
    <p:sldId id="440" r:id="rId51"/>
    <p:sldId id="441" r:id="rId52"/>
    <p:sldId id="442" r:id="rId53"/>
    <p:sldId id="443" r:id="rId54"/>
    <p:sldId id="446" r:id="rId55"/>
    <p:sldId id="500" r:id="rId56"/>
    <p:sldId id="501" r:id="rId57"/>
    <p:sldId id="502" r:id="rId58"/>
    <p:sldId id="447" r:id="rId59"/>
    <p:sldId id="451" r:id="rId60"/>
    <p:sldId id="454" r:id="rId61"/>
    <p:sldId id="455" r:id="rId62"/>
    <p:sldId id="457" r:id="rId63"/>
    <p:sldId id="463" r:id="rId64"/>
    <p:sldId id="414" r:id="rId65"/>
    <p:sldId id="466" r:id="rId66"/>
    <p:sldId id="467" r:id="rId67"/>
    <p:sldId id="503" r:id="rId68"/>
    <p:sldId id="504" r:id="rId69"/>
    <p:sldId id="468" r:id="rId70"/>
    <p:sldId id="469" r:id="rId71"/>
    <p:sldId id="470" r:id="rId72"/>
    <p:sldId id="471" r:id="rId73"/>
    <p:sldId id="472" r:id="rId74"/>
    <p:sldId id="473" r:id="rId75"/>
    <p:sldId id="474" r:id="rId76"/>
    <p:sldId id="475" r:id="rId77"/>
    <p:sldId id="476" r:id="rId78"/>
    <p:sldId id="477" r:id="rId79"/>
    <p:sldId id="263" r:id="rId8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A81"/>
    <a:srgbClr val="3E6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55" d="100"/>
          <a:sy n="155" d="100"/>
        </p:scale>
        <p:origin x="448"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00DDD45-7DB6-4951-B7E3-14C124815B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CD0B37BC-AB26-41AB-B4E6-28D3A3ABA68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CD0B37BC-AB26-41AB-B4E6-28D3A3ABA68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Tm="5000"/>
    </mc:Choice>
    <mc:Fallback>
      <p:transition spd="slow"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7.GIF"/><Relationship Id="rId2" Type="http://schemas.openxmlformats.org/officeDocument/2006/relationships/image" Target="../media/image76.png"/><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8.png"/><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0.png"/><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1.png"/><Relationship Id="rId1"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3.png"/><Relationship Id="rId1" Type="http://schemas.openxmlformats.org/officeDocument/2006/relationships/image" Target="../media/image5.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5.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5.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5.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5.pn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5.png"/></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5.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5.pn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5.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140.png"/><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5.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5.png"/></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5.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花1"/>
          <p:cNvPicPr>
            <a:picLocks noChangeAspect="1"/>
          </p:cNvPicPr>
          <p:nvPr/>
        </p:nvPicPr>
        <p:blipFill>
          <a:blip r:embed="rId1"/>
          <a:stretch>
            <a:fillRect/>
          </a:stretch>
        </p:blipFill>
        <p:spPr>
          <a:xfrm rot="1560000">
            <a:off x="9475470" y="4395470"/>
            <a:ext cx="3404235" cy="3443605"/>
          </a:xfrm>
          <a:prstGeom prst="rect">
            <a:avLst/>
          </a:prstGeom>
        </p:spPr>
      </p:pic>
      <p:pic>
        <p:nvPicPr>
          <p:cNvPr id="6" name="图片 5" descr="花1"/>
          <p:cNvPicPr>
            <a:picLocks noChangeAspect="1"/>
          </p:cNvPicPr>
          <p:nvPr/>
        </p:nvPicPr>
        <p:blipFill>
          <a:blip r:embed="rId1"/>
          <a:stretch>
            <a:fillRect/>
          </a:stretch>
        </p:blipFill>
        <p:spPr>
          <a:xfrm rot="1560000" flipH="1" flipV="1">
            <a:off x="-682625" y="-995045"/>
            <a:ext cx="3404235" cy="3443605"/>
          </a:xfrm>
          <a:prstGeom prst="rect">
            <a:avLst/>
          </a:prstGeom>
        </p:spPr>
      </p:pic>
      <p:sp>
        <p:nvSpPr>
          <p:cNvPr id="9" name="文本框 8"/>
          <p:cNvSpPr txBox="1"/>
          <p:nvPr/>
        </p:nvSpPr>
        <p:spPr>
          <a:xfrm>
            <a:off x="2286635" y="1750060"/>
            <a:ext cx="3403600" cy="1476375"/>
          </a:xfrm>
          <a:prstGeom prst="rect">
            <a:avLst/>
          </a:prstGeom>
          <a:noFill/>
        </p:spPr>
        <p:txBody>
          <a:bodyPr wrap="square" rtlCol="0">
            <a:spAutoFit/>
          </a:bodyPr>
          <a:lstStyle/>
          <a:p>
            <a:pPr algn="ctr"/>
            <a:r>
              <a:rPr lang="en-US" altLang="zh-CN" sz="5000" dirty="0">
                <a:solidFill>
                  <a:srgbClr val="65AA81"/>
                </a:solidFill>
                <a:latin typeface="华文细黑" panose="02010600040101010101" charset="-122"/>
                <a:ea typeface="华文细黑" panose="02010600040101010101" charset="-122"/>
              </a:rPr>
              <a:t>    </a:t>
            </a:r>
            <a:r>
              <a:rPr lang="zh-CN" altLang="en-US" sz="5000" dirty="0">
                <a:solidFill>
                  <a:srgbClr val="65AA81"/>
                </a:solidFill>
                <a:latin typeface="华文细黑" panose="02010600040101010101" charset="-122"/>
                <a:ea typeface="华文细黑" panose="02010600040101010101" charset="-122"/>
              </a:rPr>
              <a:t>动画影视</a:t>
            </a:r>
            <a:endParaRPr lang="zh-CN" altLang="en-US" sz="5000" dirty="0">
              <a:solidFill>
                <a:srgbClr val="65AA81"/>
              </a:solidFill>
              <a:latin typeface="华文细黑" panose="02010600040101010101" charset="-122"/>
              <a:ea typeface="华文细黑" panose="02010600040101010101" charset="-122"/>
            </a:endParaRPr>
          </a:p>
          <a:p>
            <a:pPr algn="ctr"/>
            <a:r>
              <a:rPr lang="en-US" altLang="zh-CN" sz="4000" dirty="0">
                <a:solidFill>
                  <a:srgbClr val="65AA81"/>
                </a:solidFill>
                <a:latin typeface="华文细黑" panose="02010600040101010101" charset="-122"/>
                <a:ea typeface="华文细黑" panose="02010600040101010101" charset="-122"/>
              </a:rPr>
              <a:t>       </a:t>
            </a:r>
            <a:endParaRPr lang="zh-CN" altLang="en-US" sz="3600" dirty="0">
              <a:solidFill>
                <a:srgbClr val="65AA81"/>
              </a:solidFill>
              <a:latin typeface="华文细黑" panose="02010600040101010101" charset="-122"/>
              <a:ea typeface="华文细黑" panose="02010600040101010101" charset="-122"/>
            </a:endParaRPr>
          </a:p>
        </p:txBody>
      </p:sp>
      <p:sp>
        <p:nvSpPr>
          <p:cNvPr id="11" name="文本框 10"/>
          <p:cNvSpPr txBox="1"/>
          <p:nvPr/>
        </p:nvSpPr>
        <p:spPr>
          <a:xfrm>
            <a:off x="5374005" y="2750185"/>
            <a:ext cx="2188845" cy="922020"/>
          </a:xfrm>
          <a:prstGeom prst="rect">
            <a:avLst/>
          </a:prstGeom>
          <a:noFill/>
        </p:spPr>
        <p:txBody>
          <a:bodyPr wrap="square" rtlCol="0">
            <a:spAutoFit/>
          </a:bodyPr>
          <a:lstStyle/>
          <a:p>
            <a:pPr algn="ctr"/>
            <a:r>
              <a:rPr lang="zh-CN" altLang="en-US" sz="5400">
                <a:solidFill>
                  <a:srgbClr val="65AA81"/>
                </a:solidFill>
                <a:latin typeface="华文细黑" panose="02010600040101010101" charset="-122"/>
                <a:ea typeface="华文细黑" panose="02010600040101010101" charset="-122"/>
              </a:rPr>
              <a:t>赏析</a:t>
            </a:r>
            <a:endParaRPr lang="zh-CN" altLang="en-US" sz="5400">
              <a:solidFill>
                <a:srgbClr val="65AA81"/>
              </a:solidFill>
              <a:latin typeface="华文细黑" panose="02010600040101010101" charset="-122"/>
              <a:ea typeface="华文细黑" panose="02010600040101010101" charset="-122"/>
            </a:endParaRPr>
          </a:p>
        </p:txBody>
      </p:sp>
      <p:cxnSp>
        <p:nvCxnSpPr>
          <p:cNvPr id="14" name="直接连接符 13"/>
          <p:cNvCxnSpPr/>
          <p:nvPr/>
        </p:nvCxnSpPr>
        <p:spPr>
          <a:xfrm flipH="1">
            <a:off x="6276340" y="956310"/>
            <a:ext cx="564515" cy="469900"/>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795135" y="827405"/>
            <a:ext cx="490220" cy="922655"/>
          </a:xfrm>
          <a:prstGeom prst="rect">
            <a:avLst/>
          </a:prstGeom>
          <a:noFill/>
        </p:spPr>
        <p:txBody>
          <a:bodyPr vert="eaVert" wrap="square" rtlCol="0">
            <a:spAutoFit/>
          </a:bodyPr>
          <a:lstStyle/>
          <a:p>
            <a:pPr algn="ctr"/>
            <a:r>
              <a:rPr lang="zh-CN" altLang="en-US" sz="2000">
                <a:solidFill>
                  <a:srgbClr val="65AA81"/>
                </a:solidFill>
                <a:latin typeface="华文细黑" panose="02010600040101010101" charset="-122"/>
                <a:ea typeface="华文细黑" panose="02010600040101010101" charset="-122"/>
              </a:rPr>
              <a:t>主讲</a:t>
            </a:r>
            <a:endParaRPr lang="zh-CN" altLang="en-US" sz="2000">
              <a:solidFill>
                <a:srgbClr val="65AA81"/>
              </a:solidFill>
              <a:latin typeface="华文细黑" panose="02010600040101010101" charset="-122"/>
              <a:ea typeface="华文细黑" panose="02010600040101010101" charset="-122"/>
            </a:endParaRPr>
          </a:p>
        </p:txBody>
      </p:sp>
      <p:sp>
        <p:nvSpPr>
          <p:cNvPr id="16" name="文本框 15"/>
          <p:cNvSpPr txBox="1"/>
          <p:nvPr/>
        </p:nvSpPr>
        <p:spPr>
          <a:xfrm>
            <a:off x="6179185" y="1184910"/>
            <a:ext cx="1106170" cy="889000"/>
          </a:xfrm>
          <a:prstGeom prst="rect">
            <a:avLst/>
          </a:prstGeom>
          <a:noFill/>
        </p:spPr>
        <p:txBody>
          <a:bodyPr vert="eaVert" wrap="square" rtlCol="0">
            <a:spAutoFit/>
          </a:bodyPr>
          <a:lstStyle/>
          <a:p>
            <a:pPr algn="ctr"/>
            <a:endParaRPr lang="zh-CN" altLang="en-US" sz="2000" dirty="0">
              <a:solidFill>
                <a:srgbClr val="65AA81"/>
              </a:solidFill>
              <a:latin typeface="华文细黑" panose="02010600040101010101" charset="-122"/>
              <a:ea typeface="华文细黑" panose="02010600040101010101" charset="-122"/>
              <a:sym typeface="+mn-ea"/>
            </a:endParaRPr>
          </a:p>
          <a:p>
            <a:pPr algn="ctr"/>
            <a:r>
              <a:rPr lang="zh-CN" altLang="en-US" sz="2000" dirty="0">
                <a:solidFill>
                  <a:srgbClr val="65AA81"/>
                </a:solidFill>
                <a:latin typeface="华文细黑" panose="02010600040101010101" charset="-122"/>
                <a:ea typeface="华文细黑" panose="02010600040101010101" charset="-122"/>
                <a:sym typeface="+mn-ea"/>
              </a:rPr>
              <a:t> 周璇</a:t>
            </a:r>
            <a:endParaRPr lang="zh-CN" altLang="en-US" sz="2000" dirty="0">
              <a:solidFill>
                <a:srgbClr val="65AA81"/>
              </a:solidFill>
              <a:latin typeface="华文细黑" panose="02010600040101010101" charset="-122"/>
              <a:ea typeface="华文细黑" panose="02010600040101010101" charset="-122"/>
            </a:endParaRPr>
          </a:p>
          <a:p>
            <a:pPr algn="ctr"/>
            <a:endParaRPr lang="zh-CN" altLang="en-US" sz="2000" dirty="0">
              <a:solidFill>
                <a:srgbClr val="65AA81"/>
              </a:solidFill>
              <a:latin typeface="华文细黑" panose="02010600040101010101" charset="-122"/>
              <a:ea typeface="华文细黑" panose="02010600040101010101" charset="-122"/>
            </a:endParaRPr>
          </a:p>
        </p:txBody>
      </p:sp>
      <p:grpSp>
        <p:nvGrpSpPr>
          <p:cNvPr id="19" name="组合 18"/>
          <p:cNvGrpSpPr/>
          <p:nvPr/>
        </p:nvGrpSpPr>
        <p:grpSpPr>
          <a:xfrm>
            <a:off x="4515485" y="1360805"/>
            <a:ext cx="3220085" cy="2664460"/>
            <a:chOff x="6015" y="2603"/>
            <a:chExt cx="5071" cy="4196"/>
          </a:xfrm>
        </p:grpSpPr>
        <p:cxnSp>
          <p:nvCxnSpPr>
            <p:cNvPr id="10" name="直接连接符 9"/>
            <p:cNvCxnSpPr/>
            <p:nvPr/>
          </p:nvCxnSpPr>
          <p:spPr>
            <a:xfrm flipH="1">
              <a:off x="6342" y="2884"/>
              <a:ext cx="4418" cy="3658"/>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0898" y="2603"/>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15" y="6611"/>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985000" y="3862070"/>
            <a:ext cx="459740" cy="2540635"/>
          </a:xfrm>
          <a:prstGeom prst="rect">
            <a:avLst/>
          </a:prstGeom>
          <a:noFill/>
        </p:spPr>
        <p:txBody>
          <a:bodyPr vert="eaVert" wrap="square" rtlCol="0">
            <a:spAutoFit/>
          </a:bodyPr>
          <a:lstStyle/>
          <a:p>
            <a:r>
              <a:rPr lang="zh-CN" altLang="en-US" dirty="0">
                <a:solidFill>
                  <a:srgbClr val="65AA81"/>
                </a:solidFill>
                <a:latin typeface="华文细黑" panose="02010600040101010101" charset="-122"/>
                <a:ea typeface="华文细黑" panose="02010600040101010101" charset="-122"/>
              </a:rPr>
              <a:t>数字媒体艺术设计专业</a:t>
            </a:r>
            <a:endParaRPr lang="zh-CN" altLang="en-US" dirty="0">
              <a:solidFill>
                <a:srgbClr val="65AA81"/>
              </a:solidFill>
              <a:latin typeface="华文细黑" panose="02010600040101010101" charset="-122"/>
              <a:ea typeface="华文细黑" panose="02010600040101010101" charset="-122"/>
            </a:endParaRPr>
          </a:p>
        </p:txBody>
      </p:sp>
      <p:cxnSp>
        <p:nvCxnSpPr>
          <p:cNvPr id="22" name="直接连接符 21"/>
          <p:cNvCxnSpPr/>
          <p:nvPr/>
        </p:nvCxnSpPr>
        <p:spPr>
          <a:xfrm flipH="1">
            <a:off x="6140450" y="5340985"/>
            <a:ext cx="564515" cy="469900"/>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591425" y="3448050"/>
            <a:ext cx="398145" cy="3141980"/>
          </a:xfrm>
          <a:prstGeom prst="rect">
            <a:avLst/>
          </a:prstGeom>
          <a:noFill/>
        </p:spPr>
        <p:txBody>
          <a:bodyPr vert="eaVert" wrap="square" rtlCol="0">
            <a:spAutoFit/>
          </a:bodyPr>
          <a:lstStyle/>
          <a:p>
            <a:r>
              <a:rPr lang="zh-CN" sz="1400" dirty="0">
                <a:solidFill>
                  <a:srgbClr val="65AA81"/>
                </a:solidFill>
                <a:latin typeface="华文细黑" panose="02010600040101010101" charset="-122"/>
                <a:ea typeface="华文细黑" panose="02010600040101010101" charset="-122"/>
              </a:rPr>
              <a:t>广东科学技术职业学院</a:t>
            </a:r>
            <a:r>
              <a:rPr lang="zh-CN" sz="1400" dirty="0">
                <a:solidFill>
                  <a:srgbClr val="65AA81"/>
                </a:solidFill>
                <a:latin typeface="华文细黑" panose="02010600040101010101" charset="-122"/>
                <a:ea typeface="华文细黑" panose="02010600040101010101" charset="-122"/>
                <a:sym typeface="+mn-ea"/>
              </a:rPr>
              <a:t>艺术设计学院</a:t>
            </a:r>
            <a:endParaRPr lang="zh-CN" sz="1400" dirty="0">
              <a:solidFill>
                <a:srgbClr val="65AA81"/>
              </a:solidFill>
              <a:latin typeface="华文细黑" panose="02010600040101010101" charset="-122"/>
              <a:ea typeface="华文细黑" panose="02010600040101010101" charset="-122"/>
            </a:endParaRPr>
          </a:p>
        </p:txBody>
      </p:sp>
      <p:pic>
        <p:nvPicPr>
          <p:cNvPr id="24" name="图片 23" descr="蝴蝶"/>
          <p:cNvPicPr>
            <a:picLocks noChangeAspect="1"/>
          </p:cNvPicPr>
          <p:nvPr/>
        </p:nvPicPr>
        <p:blipFill>
          <a:blip r:embed="rId2"/>
          <a:stretch>
            <a:fillRect/>
          </a:stretch>
        </p:blipFill>
        <p:spPr>
          <a:xfrm>
            <a:off x="3761740" y="3905885"/>
            <a:ext cx="1156335" cy="1047750"/>
          </a:xfrm>
          <a:prstGeom prst="rect">
            <a:avLst/>
          </a:prstGeom>
        </p:spPr>
      </p:pic>
      <p:pic>
        <p:nvPicPr>
          <p:cNvPr id="25" name="图片 24" descr="小鸟"/>
          <p:cNvPicPr>
            <a:picLocks noChangeAspect="1"/>
          </p:cNvPicPr>
          <p:nvPr/>
        </p:nvPicPr>
        <p:blipFill>
          <a:blip r:embed="rId3"/>
          <a:stretch>
            <a:fillRect/>
          </a:stretch>
        </p:blipFill>
        <p:spPr>
          <a:xfrm flipH="1">
            <a:off x="7312025" y="475615"/>
            <a:ext cx="823595" cy="992505"/>
          </a:xfrm>
          <a:prstGeom prst="rect">
            <a:avLst/>
          </a:prstGeom>
        </p:spPr>
      </p:pic>
      <p:sp>
        <p:nvSpPr>
          <p:cNvPr id="12" name="椭圆 11"/>
          <p:cNvSpPr/>
          <p:nvPr/>
        </p:nvSpPr>
        <p:spPr>
          <a:xfrm>
            <a:off x="5104130" y="2587625"/>
            <a:ext cx="523875" cy="53975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65AA81"/>
                </a:solidFill>
                <a:latin typeface="华文细黑" panose="02010600040101010101" charset="-122"/>
                <a:ea typeface="华文细黑" panose="02010600040101010101" charset="-122"/>
              </a:rPr>
              <a:t>品</a:t>
            </a:r>
            <a:endParaRPr lang="zh-CN" altLang="en-US" sz="3200" dirty="0">
              <a:solidFill>
                <a:srgbClr val="65AA81"/>
              </a:solidFill>
              <a:latin typeface="华文细黑" panose="02010600040101010101" charset="-122"/>
              <a:ea typeface="华文细黑" panose="02010600040101010101" charset="-122"/>
            </a:endParaRPr>
          </a:p>
        </p:txBody>
      </p:sp>
      <p:sp>
        <p:nvSpPr>
          <p:cNvPr id="2" name="椭圆 1"/>
          <p:cNvSpPr/>
          <p:nvPr/>
        </p:nvSpPr>
        <p:spPr>
          <a:xfrm>
            <a:off x="4515485" y="2587625"/>
            <a:ext cx="523875" cy="53975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dirty="0">
                <a:solidFill>
                  <a:srgbClr val="65AA81"/>
                </a:solidFill>
                <a:latin typeface="华文细黑" panose="02010600040101010101" charset="-122"/>
                <a:ea typeface="华文细黑" panose="02010600040101010101" charset="-122"/>
              </a:rPr>
              <a:t>作</a:t>
            </a:r>
            <a:endParaRPr lang="zh-CN" altLang="en-US" sz="3200" dirty="0">
              <a:solidFill>
                <a:srgbClr val="65AA81"/>
              </a:solidFill>
              <a:latin typeface="华文细黑" panose="02010600040101010101" charset="-122"/>
              <a:ea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500"/>
                                        <p:tgtEl>
                                          <p:spTgt spid="2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par>
                                <p:cTn id="14" presetID="2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8" dur="500"/>
                                        <p:tgtEl>
                                          <p:spTgt spid="4"/>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par>
                                <p:cTn id="23" presetID="2" presetClass="entr" presetSubtype="1"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2000"/>
                            </p:stCondLst>
                            <p:childTnLst>
                              <p:par>
                                <p:cTn id="34" presetID="35" presetClass="entr" presetSubtype="0" fill="hold" grpId="1"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anim calcmode="lin" valueType="num">
                                      <p:cBhvr>
                                        <p:cTn id="37" dur="500" fill="hold"/>
                                        <p:tgtEl>
                                          <p:spTgt spid="2"/>
                                        </p:tgtEl>
                                        <p:attrNameLst>
                                          <p:attrName>style.rotation</p:attrName>
                                        </p:attrNameLst>
                                      </p:cBhvr>
                                      <p:tavLst>
                                        <p:tav tm="0">
                                          <p:val>
                                            <p:fltVal val="720"/>
                                          </p:val>
                                        </p:tav>
                                        <p:tav tm="100000">
                                          <p:val>
                                            <p:fltVal val="0"/>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 calcmode="lin" valueType="num">
                                      <p:cBhvr>
                                        <p:cTn id="39" dur="500" fill="hold"/>
                                        <p:tgtEl>
                                          <p:spTgt spid="2"/>
                                        </p:tgtEl>
                                        <p:attrNameLst>
                                          <p:attrName>ppt_w</p:attrName>
                                        </p:attrNameLst>
                                      </p:cBhvr>
                                      <p:tavLst>
                                        <p:tav tm="0">
                                          <p:val>
                                            <p:fltVal val="0"/>
                                          </p:val>
                                        </p:tav>
                                        <p:tav tm="100000">
                                          <p:val>
                                            <p:strVal val="#ppt_w"/>
                                          </p:val>
                                        </p:tav>
                                      </p:tavLst>
                                    </p:anim>
                                  </p:childTnLst>
                                </p:cTn>
                              </p:par>
                            </p:childTnLst>
                          </p:cTn>
                        </p:par>
                        <p:par>
                          <p:cTn id="40" fill="hold">
                            <p:stCondLst>
                              <p:cond delay="2500"/>
                            </p:stCondLst>
                            <p:childTnLst>
                              <p:par>
                                <p:cTn id="41" presetID="35" presetClass="entr" presetSubtype="0" fill="hold" grpId="1"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anim calcmode="lin" valueType="num">
                                      <p:cBhvr>
                                        <p:cTn id="44" dur="500" fill="hold"/>
                                        <p:tgtEl>
                                          <p:spTgt spid="12"/>
                                        </p:tgtEl>
                                        <p:attrNameLst>
                                          <p:attrName>style.rotation</p:attrName>
                                        </p:attrNameLst>
                                      </p:cBhvr>
                                      <p:tavLst>
                                        <p:tav tm="0">
                                          <p:val>
                                            <p:fltVal val="720"/>
                                          </p:val>
                                        </p:tav>
                                        <p:tav tm="100000">
                                          <p:val>
                                            <p:fltVal val="0"/>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 calcmode="lin" valueType="num">
                                      <p:cBhvr>
                                        <p:cTn id="46" dur="500" fill="hold"/>
                                        <p:tgtEl>
                                          <p:spTgt spid="12"/>
                                        </p:tgtEl>
                                        <p:attrNameLst>
                                          <p:attrName>ppt_w</p:attrName>
                                        </p:attrNameLst>
                                      </p:cBhvr>
                                      <p:tavLst>
                                        <p:tav tm="0">
                                          <p:val>
                                            <p:fltVal val="0"/>
                                          </p:val>
                                        </p:tav>
                                        <p:tav tm="100000">
                                          <p:val>
                                            <p:strVal val="#ppt_w"/>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par>
                          <p:cTn id="52" fill="hold">
                            <p:stCondLst>
                              <p:cond delay="3000"/>
                            </p:stCondLst>
                            <p:childTnLst>
                              <p:par>
                                <p:cTn id="53" presetID="22" presetClass="entr" presetSubtype="2"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right)">
                                      <p:cBhvr>
                                        <p:cTn id="55" dur="500"/>
                                        <p:tgtEl>
                                          <p:spTgt spid="14"/>
                                        </p:tgtEl>
                                      </p:cBhvr>
                                    </p:animEffect>
                                  </p:childTnLst>
                                </p:cTn>
                              </p:par>
                            </p:childTnLst>
                          </p:cTn>
                        </p:par>
                        <p:par>
                          <p:cTn id="56" fill="hold">
                            <p:stCondLst>
                              <p:cond delay="3500"/>
                            </p:stCondLst>
                            <p:childTnLst>
                              <p:par>
                                <p:cTn id="57" presetID="42"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anim calcmode="lin" valueType="num">
                                      <p:cBhvr>
                                        <p:cTn id="60" dur="500" fill="hold"/>
                                        <p:tgtEl>
                                          <p:spTgt spid="15"/>
                                        </p:tgtEl>
                                        <p:attrNameLst>
                                          <p:attrName>ppt_x</p:attrName>
                                        </p:attrNameLst>
                                      </p:cBhvr>
                                      <p:tavLst>
                                        <p:tav tm="0">
                                          <p:val>
                                            <p:strVal val="#ppt_x"/>
                                          </p:val>
                                        </p:tav>
                                        <p:tav tm="100000">
                                          <p:val>
                                            <p:strVal val="#ppt_x"/>
                                          </p:val>
                                        </p:tav>
                                      </p:tavLst>
                                    </p:anim>
                                    <p:anim calcmode="lin" valueType="num">
                                      <p:cBhvr>
                                        <p:cTn id="61" dur="5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anim calcmode="lin" valueType="num">
                                      <p:cBhvr>
                                        <p:cTn id="65" dur="500" fill="hold"/>
                                        <p:tgtEl>
                                          <p:spTgt spid="16"/>
                                        </p:tgtEl>
                                        <p:attrNameLst>
                                          <p:attrName>ppt_x</p:attrName>
                                        </p:attrNameLst>
                                      </p:cBhvr>
                                      <p:tavLst>
                                        <p:tav tm="0">
                                          <p:val>
                                            <p:strVal val="#ppt_x"/>
                                          </p:val>
                                        </p:tav>
                                        <p:tav tm="100000">
                                          <p:val>
                                            <p:strVal val="#ppt_x"/>
                                          </p:val>
                                        </p:tav>
                                      </p:tavLst>
                                    </p:anim>
                                    <p:anim calcmode="lin" valueType="num">
                                      <p:cBhvr>
                                        <p:cTn id="66" dur="500" fill="hold"/>
                                        <p:tgtEl>
                                          <p:spTgt spid="16"/>
                                        </p:tgtEl>
                                        <p:attrNameLst>
                                          <p:attrName>ppt_y</p:attrName>
                                        </p:attrNameLst>
                                      </p:cBhvr>
                                      <p:tavLst>
                                        <p:tav tm="0">
                                          <p:val>
                                            <p:strVal val="#ppt_y+.1"/>
                                          </p:val>
                                        </p:tav>
                                        <p:tav tm="100000">
                                          <p:val>
                                            <p:strVal val="#ppt_y"/>
                                          </p:val>
                                        </p:tav>
                                      </p:tavLst>
                                    </p:anim>
                                  </p:childTnLst>
                                </p:cTn>
                              </p:par>
                            </p:childTnLst>
                          </p:cTn>
                        </p:par>
                        <p:par>
                          <p:cTn id="67" fill="hold">
                            <p:stCondLst>
                              <p:cond delay="4000"/>
                            </p:stCondLst>
                            <p:childTnLst>
                              <p:par>
                                <p:cTn id="68" presetID="2" presetClass="entr" presetSubtype="4"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ppt_x"/>
                                          </p:val>
                                        </p:tav>
                                        <p:tav tm="100000">
                                          <p:val>
                                            <p:strVal val="#ppt_x"/>
                                          </p:val>
                                        </p:tav>
                                      </p:tavLst>
                                    </p:anim>
                                    <p:anim calcmode="lin" valueType="num">
                                      <p:cBhvr additive="base">
                                        <p:cTn id="71" dur="500" fill="hold"/>
                                        <p:tgtEl>
                                          <p:spTgt spid="24"/>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2"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right)">
                                      <p:cBhvr>
                                        <p:cTn id="75" dur="500"/>
                                        <p:tgtEl>
                                          <p:spTgt spid="22"/>
                                        </p:tgtEl>
                                      </p:cBhvr>
                                    </p:animEffect>
                                  </p:childTnLst>
                                </p:cTn>
                              </p:par>
                            </p:childTnLst>
                          </p:cTn>
                        </p:par>
                        <p:par>
                          <p:cTn id="76" fill="hold">
                            <p:stCondLst>
                              <p:cond delay="5000"/>
                            </p:stCondLst>
                            <p:childTnLst>
                              <p:par>
                                <p:cTn id="77" presetID="22" presetClass="entr" presetSubtype="1" fill="hold" grpId="1"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up)">
                                      <p:cBhvr>
                                        <p:cTn id="79" dur="500"/>
                                        <p:tgtEl>
                                          <p:spTgt spid="21"/>
                                        </p:tgtEl>
                                      </p:cBhvr>
                                    </p:animEffect>
                                  </p:childTnLst>
                                </p:cTn>
                              </p:par>
                            </p:childTnLst>
                          </p:cTn>
                        </p:par>
                        <p:par>
                          <p:cTn id="80" fill="hold">
                            <p:stCondLst>
                              <p:cond delay="5500"/>
                            </p:stCondLst>
                            <p:childTnLst>
                              <p:par>
                                <p:cTn id="81" presetID="22" presetClass="entr" presetSubtype="1"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up)">
                                      <p:cBhvr>
                                        <p:cTn id="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9" grpId="0"/>
      <p:bldP spid="11" grpId="0"/>
      <p:bldP spid="15" grpId="0"/>
      <p:bldP spid="16" grpId="0"/>
      <p:bldP spid="21" grpId="0"/>
      <p:bldP spid="21" grpId="1"/>
      <p:bldP spid="23" grpId="0"/>
      <p:bldP spid="12" grpId="0" animBg="1"/>
      <p:bldP spid="12" grpId="1" bldLvl="0" animBg="1"/>
      <p:bldP spid="2" grpId="0" animBg="1"/>
      <p:bldP spid="2"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239885" cy="706755"/>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表现形式1——人物造型的符号化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梦工厂2000年《小鸡快跑》</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造型臃肿而笨</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25630"/>
          <p:cNvPicPr>
            <a:picLocks noChangeAspect="1"/>
          </p:cNvPicPr>
          <p:nvPr/>
        </p:nvPicPr>
        <p:blipFill>
          <a:blip r:embed="rId2"/>
          <a:stretch>
            <a:fillRect/>
          </a:stretch>
        </p:blipFill>
        <p:spPr>
          <a:xfrm>
            <a:off x="6142990" y="2755900"/>
            <a:ext cx="5279390" cy="2979420"/>
          </a:xfrm>
          <a:prstGeom prst="rect">
            <a:avLst/>
          </a:prstGeom>
        </p:spPr>
      </p:pic>
      <p:pic>
        <p:nvPicPr>
          <p:cNvPr id="5" name="图片 4" descr="QQ图片20211114125609"/>
          <p:cNvPicPr>
            <a:picLocks noChangeAspect="1"/>
          </p:cNvPicPr>
          <p:nvPr/>
        </p:nvPicPr>
        <p:blipFill>
          <a:blip r:embed="rId3"/>
          <a:stretch>
            <a:fillRect/>
          </a:stretch>
        </p:blipFill>
        <p:spPr>
          <a:xfrm>
            <a:off x="753110" y="2755900"/>
            <a:ext cx="5274945" cy="2974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1" presetClass="entr" presetSubtype="1" fill="hold" nodeType="afterEffect">
                                  <p:stCondLst>
                                    <p:cond delay="0"/>
                                  </p:stCondLst>
                                  <p:childTnLst>
                                    <p:set>
                                      <p:cBhvr>
                                        <p:cTn id="26" dur="500" fill="hold">
                                          <p:stCondLst>
                                            <p:cond delay="0"/>
                                          </p:stCondLst>
                                        </p:cTn>
                                        <p:tgtEl>
                                          <p:spTgt spid="5"/>
                                        </p:tgtEl>
                                        <p:attrNameLst>
                                          <p:attrName>style.visibility</p:attrName>
                                        </p:attrNameLst>
                                      </p:cBhvr>
                                      <p:to>
                                        <p:strVal val="visible"/>
                                      </p:to>
                                    </p:set>
                                    <p:animEffect transition="in" filter="wheel(1)">
                                      <p:cBhvr>
                                        <p:cTn id="27" dur="500"/>
                                        <p:tgtEl>
                                          <p:spTgt spid="5"/>
                                        </p:tgtEl>
                                      </p:cBhvr>
                                    </p:animEffect>
                                  </p:childTnLst>
                                </p:cTn>
                              </p:par>
                            </p:childTnLst>
                          </p:cTn>
                        </p:par>
                        <p:par>
                          <p:cTn id="28" fill="hold">
                            <p:stCondLst>
                              <p:cond delay="2500"/>
                            </p:stCondLst>
                            <p:childTnLst>
                              <p:par>
                                <p:cTn id="29" presetID="21" presetClass="entr" presetSubtype="1" fill="hold" nodeType="afterEffect">
                                  <p:stCondLst>
                                    <p:cond delay="0"/>
                                  </p:stCondLst>
                                  <p:childTnLst>
                                    <p:set>
                                      <p:cBhvr>
                                        <p:cTn id="30" dur="500" fill="hold">
                                          <p:stCondLst>
                                            <p:cond delay="0"/>
                                          </p:stCondLst>
                                        </p:cTn>
                                        <p:tgtEl>
                                          <p:spTgt spid="3"/>
                                        </p:tgtEl>
                                        <p:attrNameLst>
                                          <p:attrName>style.visibility</p:attrName>
                                        </p:attrNameLst>
                                      </p:cBhvr>
                                      <p:to>
                                        <p:strVal val="visible"/>
                                      </p:to>
                                    </p:set>
                                    <p:animEffect transition="in" filter="wheel(1)">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239885"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表现形式1——人物造型的符号化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总的来说，美国的主流动画片在造型上走的还是“甜美”路线。</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《白雪公主和七个小矮人》</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《星银岛》</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《小美人鱼》</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30037"/>
          <p:cNvPicPr>
            <a:picLocks noChangeAspect="1"/>
          </p:cNvPicPr>
          <p:nvPr/>
        </p:nvPicPr>
        <p:blipFill>
          <a:blip r:embed="rId2"/>
          <a:stretch>
            <a:fillRect/>
          </a:stretch>
        </p:blipFill>
        <p:spPr>
          <a:xfrm>
            <a:off x="374015" y="3241040"/>
            <a:ext cx="3679825" cy="2384425"/>
          </a:xfrm>
          <a:prstGeom prst="rect">
            <a:avLst/>
          </a:prstGeom>
        </p:spPr>
      </p:pic>
      <p:pic>
        <p:nvPicPr>
          <p:cNvPr id="5" name="图片 4" descr="QQ图片20211114130011"/>
          <p:cNvPicPr>
            <a:picLocks noChangeAspect="1"/>
          </p:cNvPicPr>
          <p:nvPr/>
        </p:nvPicPr>
        <p:blipFill>
          <a:blip r:embed="rId3"/>
          <a:stretch>
            <a:fillRect/>
          </a:stretch>
        </p:blipFill>
        <p:spPr>
          <a:xfrm>
            <a:off x="8237220" y="3241040"/>
            <a:ext cx="3606800" cy="2404745"/>
          </a:xfrm>
          <a:prstGeom prst="rect">
            <a:avLst/>
          </a:prstGeom>
        </p:spPr>
      </p:pic>
      <p:pic>
        <p:nvPicPr>
          <p:cNvPr id="6" name="图片 5" descr="QQ图片20211114125911"/>
          <p:cNvPicPr>
            <a:picLocks noChangeAspect="1"/>
          </p:cNvPicPr>
          <p:nvPr/>
        </p:nvPicPr>
        <p:blipFill>
          <a:blip r:embed="rId4"/>
          <a:stretch>
            <a:fillRect/>
          </a:stretch>
        </p:blipFill>
        <p:spPr>
          <a:xfrm>
            <a:off x="4118610" y="3241040"/>
            <a:ext cx="4053840" cy="2402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131570"/>
            <a:ext cx="9239885"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表现形式2——回避视觉上的暴力刺激</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当故事中出现了无法避免的暴力场面时，影片的制作者也会在画面的处理上尽量地做到“温文尔雅”。</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《钟楼怪人》</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6142227"/>
          <p:cNvPicPr>
            <a:picLocks noChangeAspect="1"/>
          </p:cNvPicPr>
          <p:nvPr/>
        </p:nvPicPr>
        <p:blipFill>
          <a:blip r:embed="rId2"/>
          <a:stretch>
            <a:fillRect/>
          </a:stretch>
        </p:blipFill>
        <p:spPr>
          <a:xfrm>
            <a:off x="1254760" y="2945130"/>
            <a:ext cx="5240020" cy="2859405"/>
          </a:xfrm>
          <a:prstGeom prst="rect">
            <a:avLst/>
          </a:prstGeom>
        </p:spPr>
      </p:pic>
      <p:pic>
        <p:nvPicPr>
          <p:cNvPr id="5" name="图片 4" descr="QQ图片20211116142811"/>
          <p:cNvPicPr>
            <a:picLocks noChangeAspect="1"/>
          </p:cNvPicPr>
          <p:nvPr/>
        </p:nvPicPr>
        <p:blipFill>
          <a:blip r:embed="rId3"/>
          <a:stretch>
            <a:fillRect/>
          </a:stretch>
        </p:blipFill>
        <p:spPr>
          <a:xfrm>
            <a:off x="6691630" y="1962150"/>
            <a:ext cx="4053840" cy="2286000"/>
          </a:xfrm>
          <a:prstGeom prst="rect">
            <a:avLst/>
          </a:prstGeom>
        </p:spPr>
      </p:pic>
      <p:pic>
        <p:nvPicPr>
          <p:cNvPr id="6" name="图片 5" descr="QQ图片20211116142824"/>
          <p:cNvPicPr>
            <a:picLocks noChangeAspect="1"/>
          </p:cNvPicPr>
          <p:nvPr/>
        </p:nvPicPr>
        <p:blipFill>
          <a:blip r:embed="rId4"/>
          <a:stretch>
            <a:fillRect/>
          </a:stretch>
        </p:blipFill>
        <p:spPr>
          <a:xfrm>
            <a:off x="6691630" y="4248785"/>
            <a:ext cx="4065905" cy="2293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4"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to="" calcmode="lin" valueType="num">
                                      <p:cBhvr>
                                        <p:cTn id="27" dur="1" fill="hold"/>
                                        <p:tgtEl>
                                          <p:spTgt spid="3"/>
                                        </p:tgtEl>
                                      </p:cBhvr>
                                    </p:anim>
                                  </p:childTnLst>
                                </p:cTn>
                              </p:par>
                            </p:childTnLst>
                          </p:cTn>
                        </p:par>
                        <p:par>
                          <p:cTn id="28" fill="hold">
                            <p:stCondLst>
                              <p:cond delay="2000"/>
                            </p:stCondLst>
                            <p:childTnLst>
                              <p:par>
                                <p:cTn id="29" presetID="24"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to="" calcmode="lin" valueType="num">
                                      <p:cBhvr>
                                        <p:cTn id="31" dur="1" fill="hold"/>
                                        <p:tgtEl>
                                          <p:spTgt spid="5"/>
                                        </p:tgtEl>
                                      </p:cBhvr>
                                    </p:anim>
                                  </p:childTnLst>
                                </p:cTn>
                              </p:par>
                            </p:childTnLst>
                          </p:cTn>
                        </p:par>
                        <p:par>
                          <p:cTn id="32" fill="hold">
                            <p:stCondLst>
                              <p:cond delay="2000"/>
                            </p:stCondLst>
                            <p:childTnLst>
                              <p:par>
                                <p:cTn id="33" presetID="24"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to="" calcmode="lin" valueType="num">
                                      <p:cBhvr>
                                        <p:cTn id="35"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203960"/>
            <a:ext cx="9239885"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表现形式2——回避视觉上的暴力刺激</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《猫和老鼠》、《唐老鸭和高飞狗》、米老鼠和巨人之间的战斗，都变成了喜剧式式的打斗，从而脱离了暴力的范畴。</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31536"/>
          <p:cNvPicPr>
            <a:picLocks noChangeAspect="1"/>
          </p:cNvPicPr>
          <p:nvPr/>
        </p:nvPicPr>
        <p:blipFill>
          <a:blip r:embed="rId2"/>
          <a:stretch>
            <a:fillRect/>
          </a:stretch>
        </p:blipFill>
        <p:spPr>
          <a:xfrm>
            <a:off x="9066530" y="2694305"/>
            <a:ext cx="2374265" cy="3394075"/>
          </a:xfrm>
          <a:prstGeom prst="rect">
            <a:avLst/>
          </a:prstGeom>
        </p:spPr>
      </p:pic>
      <p:pic>
        <p:nvPicPr>
          <p:cNvPr id="5" name="图片 4" descr="QQ图片20211114131347"/>
          <p:cNvPicPr>
            <a:picLocks noChangeAspect="1"/>
          </p:cNvPicPr>
          <p:nvPr/>
        </p:nvPicPr>
        <p:blipFill>
          <a:blip r:embed="rId3"/>
          <a:stretch>
            <a:fillRect/>
          </a:stretch>
        </p:blipFill>
        <p:spPr>
          <a:xfrm>
            <a:off x="5560060" y="2694305"/>
            <a:ext cx="3375025" cy="3394075"/>
          </a:xfrm>
          <a:prstGeom prst="rect">
            <a:avLst/>
          </a:prstGeom>
        </p:spPr>
      </p:pic>
      <p:pic>
        <p:nvPicPr>
          <p:cNvPr id="6" name="图片 5" descr="QQ图片20211114131038"/>
          <p:cNvPicPr>
            <a:picLocks noChangeAspect="1"/>
          </p:cNvPicPr>
          <p:nvPr/>
        </p:nvPicPr>
        <p:blipFill>
          <a:blip r:embed="rId4"/>
          <a:stretch>
            <a:fillRect/>
          </a:stretch>
        </p:blipFill>
        <p:spPr>
          <a:xfrm>
            <a:off x="787400" y="2694305"/>
            <a:ext cx="4641215" cy="3394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239885"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表现形式2——回避视觉上的暴力刺激</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在《风中奇缘》里，白人汤姆斯开枪打死了印第安人高刚，高刚倒在水中，影片同样没有表现流血，无论是在水中还是在人的身上。</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33701"/>
          <p:cNvPicPr>
            <a:picLocks noChangeAspect="1"/>
          </p:cNvPicPr>
          <p:nvPr/>
        </p:nvPicPr>
        <p:blipFill>
          <a:blip r:embed="rId2"/>
          <a:stretch>
            <a:fillRect/>
          </a:stretch>
        </p:blipFill>
        <p:spPr>
          <a:xfrm>
            <a:off x="6113780" y="2954020"/>
            <a:ext cx="5165725" cy="2690495"/>
          </a:xfrm>
          <a:prstGeom prst="rect">
            <a:avLst/>
          </a:prstGeom>
        </p:spPr>
      </p:pic>
      <p:pic>
        <p:nvPicPr>
          <p:cNvPr id="5" name="图片 4" descr="QQ图片20211114133633"/>
          <p:cNvPicPr>
            <a:picLocks noChangeAspect="1"/>
          </p:cNvPicPr>
          <p:nvPr/>
        </p:nvPicPr>
        <p:blipFill>
          <a:blip r:embed="rId3"/>
          <a:stretch>
            <a:fillRect/>
          </a:stretch>
        </p:blipFill>
        <p:spPr>
          <a:xfrm>
            <a:off x="991235" y="2954020"/>
            <a:ext cx="5012055" cy="2690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598170" y="1459865"/>
            <a:ext cx="1125728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表现形式2——回避视觉上的暴力刺激</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在《花木兰》中，一些血腥杀戮的场面被放在了幕后。</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射杀汉军土兵的画面则不予表现。</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在这部影片中必不可少的蒙古人和汉人交战的场面被一场雪崩所取代，避免了出现大量杀人的镜头。</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34208"/>
          <p:cNvPicPr>
            <a:picLocks noChangeAspect="1"/>
          </p:cNvPicPr>
          <p:nvPr/>
        </p:nvPicPr>
        <p:blipFill>
          <a:blip r:embed="rId2"/>
          <a:stretch>
            <a:fillRect/>
          </a:stretch>
        </p:blipFill>
        <p:spPr>
          <a:xfrm>
            <a:off x="6273800" y="3096895"/>
            <a:ext cx="5391150" cy="2908935"/>
          </a:xfrm>
          <a:prstGeom prst="rect">
            <a:avLst/>
          </a:prstGeom>
        </p:spPr>
      </p:pic>
      <p:pic>
        <p:nvPicPr>
          <p:cNvPr id="5" name="图片 4" descr="QQ图片20211114133944"/>
          <p:cNvPicPr>
            <a:picLocks noChangeAspect="1"/>
          </p:cNvPicPr>
          <p:nvPr/>
        </p:nvPicPr>
        <p:blipFill>
          <a:blip r:embed="rId3"/>
          <a:stretch>
            <a:fillRect/>
          </a:stretch>
        </p:blipFill>
        <p:spPr>
          <a:xfrm>
            <a:off x="641350" y="3096895"/>
            <a:ext cx="5512435" cy="2908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8" presetClass="entr" presetSubtype="32" fill="hold" nodeType="afterEffect">
                                  <p:stCondLst>
                                    <p:cond delay="0"/>
                                  </p:stCondLst>
                                  <p:childTnLst>
                                    <p:set>
                                      <p:cBhvr>
                                        <p:cTn id="26" dur="500" fill="hold">
                                          <p:stCondLst>
                                            <p:cond delay="0"/>
                                          </p:stCondLst>
                                        </p:cTn>
                                        <p:tgtEl>
                                          <p:spTgt spid="5"/>
                                        </p:tgtEl>
                                        <p:attrNameLst>
                                          <p:attrName>style.visibility</p:attrName>
                                        </p:attrNameLst>
                                      </p:cBhvr>
                                      <p:to>
                                        <p:strVal val="visible"/>
                                      </p:to>
                                    </p:set>
                                    <p:animEffect transition="in" filter="diamond(out)">
                                      <p:cBhvr>
                                        <p:cTn id="27" dur="500"/>
                                        <p:tgtEl>
                                          <p:spTgt spid="5"/>
                                        </p:tgtEl>
                                      </p:cBhvr>
                                    </p:animEffect>
                                  </p:childTnLst>
                                </p:cTn>
                              </p:par>
                            </p:childTnLst>
                          </p:cTn>
                        </p:par>
                        <p:par>
                          <p:cTn id="28" fill="hold">
                            <p:stCondLst>
                              <p:cond delay="2500"/>
                            </p:stCondLst>
                            <p:childTnLst>
                              <p:par>
                                <p:cTn id="29" presetID="8" presetClass="entr" presetSubtype="32" fill="hold" nodeType="afterEffect">
                                  <p:stCondLst>
                                    <p:cond delay="0"/>
                                  </p:stCondLst>
                                  <p:childTnLst>
                                    <p:set>
                                      <p:cBhvr>
                                        <p:cTn id="30" dur="500" fill="hold">
                                          <p:stCondLst>
                                            <p:cond delay="0"/>
                                          </p:stCondLst>
                                        </p:cTn>
                                        <p:tgtEl>
                                          <p:spTgt spid="3"/>
                                        </p:tgtEl>
                                        <p:attrNameLst>
                                          <p:attrName>style.visibility</p:attrName>
                                        </p:attrNameLst>
                                      </p:cBhvr>
                                      <p:to>
                                        <p:strVal val="visible"/>
                                      </p:to>
                                    </p:set>
                                    <p:animEffect transition="in" filter="diamond(ou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551305"/>
            <a:ext cx="9239885"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表现形式2——回避视觉上的暴力刺激</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在《铁巨人》中，有一场铁巨人同军队的交战，各种枪支、火炮、坦克、军舰、飞机、导弹都用上了，但影片中没有一个表现被打死或被打中受伤的人的镜头。</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34542"/>
          <p:cNvPicPr>
            <a:picLocks noChangeAspect="1"/>
          </p:cNvPicPr>
          <p:nvPr/>
        </p:nvPicPr>
        <p:blipFill>
          <a:blip r:embed="rId2"/>
          <a:stretch>
            <a:fillRect/>
          </a:stretch>
        </p:blipFill>
        <p:spPr>
          <a:xfrm>
            <a:off x="6183630" y="3002915"/>
            <a:ext cx="5584825" cy="2299970"/>
          </a:xfrm>
          <a:prstGeom prst="rect">
            <a:avLst/>
          </a:prstGeom>
        </p:spPr>
      </p:pic>
      <p:pic>
        <p:nvPicPr>
          <p:cNvPr id="5" name="图片 4" descr="QQ图片20211114134420"/>
          <p:cNvPicPr>
            <a:picLocks noChangeAspect="1"/>
          </p:cNvPicPr>
          <p:nvPr/>
        </p:nvPicPr>
        <p:blipFill>
          <a:blip r:embed="rId3"/>
          <a:stretch>
            <a:fillRect/>
          </a:stretch>
        </p:blipFill>
        <p:spPr>
          <a:xfrm>
            <a:off x="495935" y="3002915"/>
            <a:ext cx="5584825" cy="2306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153795"/>
            <a:ext cx="9239885" cy="706755"/>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表现形式2——回避视觉上的暴力刺激</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《冰冻星球》这部相对来说比较暴力的影片中，枪战的场面多次出现</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35017"/>
          <p:cNvPicPr>
            <a:picLocks noChangeAspect="1"/>
          </p:cNvPicPr>
          <p:nvPr/>
        </p:nvPicPr>
        <p:blipFill>
          <a:blip r:embed="rId2"/>
          <a:stretch>
            <a:fillRect/>
          </a:stretch>
        </p:blipFill>
        <p:spPr>
          <a:xfrm>
            <a:off x="4562475" y="2027555"/>
            <a:ext cx="2959735" cy="4253865"/>
          </a:xfrm>
          <a:prstGeom prst="rect">
            <a:avLst/>
          </a:prstGeom>
        </p:spPr>
      </p:pic>
      <p:pic>
        <p:nvPicPr>
          <p:cNvPr id="5" name="图片 4" descr="QQ图片20211114134950"/>
          <p:cNvPicPr>
            <a:picLocks noChangeAspect="1"/>
          </p:cNvPicPr>
          <p:nvPr/>
        </p:nvPicPr>
        <p:blipFill>
          <a:blip r:embed="rId3"/>
          <a:stretch>
            <a:fillRect/>
          </a:stretch>
        </p:blipFill>
        <p:spPr>
          <a:xfrm>
            <a:off x="7722870" y="2027555"/>
            <a:ext cx="2883535" cy="4253865"/>
          </a:xfrm>
          <a:prstGeom prst="rect">
            <a:avLst/>
          </a:prstGeom>
        </p:spPr>
      </p:pic>
      <p:pic>
        <p:nvPicPr>
          <p:cNvPr id="6" name="图片 5" descr="QQ图片20211114134925"/>
          <p:cNvPicPr>
            <a:picLocks noChangeAspect="1"/>
          </p:cNvPicPr>
          <p:nvPr/>
        </p:nvPicPr>
        <p:blipFill>
          <a:blip r:embed="rId4"/>
          <a:stretch>
            <a:fillRect/>
          </a:stretch>
        </p:blipFill>
        <p:spPr>
          <a:xfrm>
            <a:off x="1496060" y="2027555"/>
            <a:ext cx="2882265" cy="4253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239885"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表现形式2——回避视觉上的暴力刺激</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《功夫熊猫》在动画片中算是很暴力的，但是不论怎么打，观众始终没有看到鲜血淋漓的场面。</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35407"/>
          <p:cNvPicPr>
            <a:picLocks noChangeAspect="1"/>
          </p:cNvPicPr>
          <p:nvPr/>
        </p:nvPicPr>
        <p:blipFill>
          <a:blip r:embed="rId2"/>
          <a:stretch>
            <a:fillRect/>
          </a:stretch>
        </p:blipFill>
        <p:spPr>
          <a:xfrm>
            <a:off x="6195695" y="3053080"/>
            <a:ext cx="5526405" cy="2365375"/>
          </a:xfrm>
          <a:prstGeom prst="rect">
            <a:avLst/>
          </a:prstGeom>
        </p:spPr>
      </p:pic>
      <p:pic>
        <p:nvPicPr>
          <p:cNvPr id="5" name="图片 4" descr="QQ图片20211114135310"/>
          <p:cNvPicPr>
            <a:picLocks noChangeAspect="1"/>
          </p:cNvPicPr>
          <p:nvPr/>
        </p:nvPicPr>
        <p:blipFill>
          <a:blip r:embed="rId3"/>
          <a:stretch>
            <a:fillRect/>
          </a:stretch>
        </p:blipFill>
        <p:spPr>
          <a:xfrm>
            <a:off x="502920" y="3053080"/>
            <a:ext cx="5635625" cy="2366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59" y="1623060"/>
            <a:ext cx="9933041" cy="286131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表现形式2——回避视觉上的暴力刺激</a:t>
            </a:r>
            <a:endParaRPr sz="2000" b="1" dirty="0">
              <a:solidFill>
                <a:srgbClr val="65AA81"/>
              </a:solidFill>
              <a:latin typeface="微软雅黑" panose="020B0503020204020204" charset="-122"/>
              <a:ea typeface="微软雅黑" panose="020B0503020204020204" charset="-122"/>
              <a:sym typeface="+mn-ea"/>
            </a:endParaRPr>
          </a:p>
          <a:p>
            <a:pPr algn="l"/>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主流动画电影回避暴力主要使用的方法有三种:</a:t>
            </a:r>
            <a:endParaRPr sz="2000" dirty="0">
              <a:solidFill>
                <a:srgbClr val="65AA81"/>
              </a:solidFill>
              <a:latin typeface="微软雅黑" panose="020B0503020204020204" charset="-122"/>
              <a:ea typeface="微软雅黑" panose="020B0503020204020204" charset="-122"/>
              <a:sym typeface="+mn-ea"/>
            </a:endParaRPr>
          </a:p>
          <a:p>
            <a:pPr algn="l"/>
            <a:endParaRPr sz="2000" dirty="0">
              <a:solidFill>
                <a:srgbClr val="65AA81"/>
              </a:solidFill>
              <a:latin typeface="微软雅黑" panose="020B0503020204020204" charset="-122"/>
              <a:ea typeface="微软雅黑" panose="020B0503020204020204" charset="-122"/>
              <a:sym typeface="+mn-ea"/>
            </a:endParaRPr>
          </a:p>
          <a:p>
            <a:pPr algn="l"/>
            <a:r>
              <a:rPr lang="en-US" sz="2000" dirty="0">
                <a:solidFill>
                  <a:srgbClr val="65AA81"/>
                </a:solidFill>
                <a:latin typeface="微软雅黑" panose="020B0503020204020204" charset="-122"/>
                <a:ea typeface="微软雅黑" panose="020B0503020204020204" charset="-122"/>
                <a:sym typeface="+mn-ea"/>
              </a:rPr>
              <a:t>1</a:t>
            </a:r>
            <a:r>
              <a:rPr lang="zh-CN" altLang="en-US"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回避，将暴力场面放在幕后处理。</a:t>
            </a:r>
            <a:endParaRPr sz="2000" dirty="0">
              <a:solidFill>
                <a:srgbClr val="65AA81"/>
              </a:solidFill>
              <a:latin typeface="微软雅黑" panose="020B0503020204020204" charset="-122"/>
              <a:ea typeface="微软雅黑" panose="020B0503020204020204" charset="-122"/>
              <a:sym typeface="+mn-ea"/>
            </a:endParaRPr>
          </a:p>
          <a:p>
            <a:pPr algn="l"/>
            <a:endParaRPr sz="2000" dirty="0">
              <a:solidFill>
                <a:srgbClr val="65AA81"/>
              </a:solidFill>
              <a:latin typeface="微软雅黑" panose="020B0503020204020204" charset="-122"/>
              <a:ea typeface="微软雅黑" panose="020B0503020204020204" charset="-122"/>
              <a:sym typeface="+mn-ea"/>
            </a:endParaRPr>
          </a:p>
          <a:p>
            <a:pPr algn="l"/>
            <a:r>
              <a:rPr lang="en-US" sz="2000" dirty="0">
                <a:solidFill>
                  <a:srgbClr val="65AA81"/>
                </a:solidFill>
                <a:latin typeface="微软雅黑" panose="020B0503020204020204" charset="-122"/>
                <a:ea typeface="微软雅黑" panose="020B0503020204020204" charset="-122"/>
                <a:sym typeface="+mn-ea"/>
              </a:rPr>
              <a:t>2</a:t>
            </a:r>
            <a:r>
              <a:rPr lang="zh-CN" altLang="en-US"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淡化，不直接表现暴力的后果，如血。</a:t>
            </a:r>
            <a:endParaRPr sz="2000" dirty="0">
              <a:solidFill>
                <a:srgbClr val="65AA81"/>
              </a:solidFill>
              <a:latin typeface="微软雅黑" panose="020B0503020204020204" charset="-122"/>
              <a:ea typeface="微软雅黑" panose="020B0503020204020204" charset="-122"/>
              <a:sym typeface="+mn-ea"/>
            </a:endParaRPr>
          </a:p>
          <a:p>
            <a:pPr algn="l"/>
            <a:endParaRPr sz="2000" dirty="0">
              <a:solidFill>
                <a:srgbClr val="65AA81"/>
              </a:solidFill>
              <a:latin typeface="微软雅黑" panose="020B0503020204020204" charset="-122"/>
              <a:ea typeface="微软雅黑" panose="020B0503020204020204" charset="-122"/>
              <a:sym typeface="+mn-ea"/>
            </a:endParaRPr>
          </a:p>
          <a:p>
            <a:pPr algn="l"/>
            <a:r>
              <a:rPr lang="en-US" sz="2000" dirty="0">
                <a:solidFill>
                  <a:srgbClr val="65AA81"/>
                </a:solidFill>
                <a:latin typeface="微软雅黑" panose="020B0503020204020204" charset="-122"/>
                <a:ea typeface="微软雅黑" panose="020B0503020204020204" charset="-122"/>
                <a:sym typeface="+mn-ea"/>
              </a:rPr>
              <a:t>3</a:t>
            </a:r>
            <a:r>
              <a:rPr lang="zh-CN" altLang="en-US"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喜剧化，通过夸张变形使暴力的行为变得滑稽可笑，从而避免了暴力的视觉刺激。</a:t>
            </a:r>
            <a:endParaRPr sz="2000" dirty="0">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4230" y="1520190"/>
            <a:ext cx="1680845" cy="1405890"/>
            <a:chOff x="6015" y="4586"/>
            <a:chExt cx="2647" cy="2214"/>
          </a:xfrm>
        </p:grpSpPr>
        <p:cxnSp>
          <p:nvCxnSpPr>
            <p:cNvPr id="6" name="直接连接符 5"/>
            <p:cNvCxnSpPr/>
            <p:nvPr/>
          </p:nvCxnSpPr>
          <p:spPr>
            <a:xfrm flipH="1">
              <a:off x="6342" y="4838"/>
              <a:ext cx="2040" cy="1704"/>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8473" y="4586"/>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15" y="6611"/>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275205" y="2983230"/>
            <a:ext cx="551815" cy="1652270"/>
            <a:chOff x="2176" y="4698"/>
            <a:chExt cx="869" cy="2602"/>
          </a:xfrm>
        </p:grpSpPr>
        <p:sp>
          <p:nvSpPr>
            <p:cNvPr id="11" name="矩形 10"/>
            <p:cNvSpPr/>
            <p:nvPr/>
          </p:nvSpPr>
          <p:spPr>
            <a:xfrm>
              <a:off x="2366" y="4698"/>
              <a:ext cx="590" cy="2602"/>
            </a:xfrm>
            <a:prstGeom prst="rect">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65AA81"/>
                </a:solidFill>
                <a:latin typeface="华文细黑" panose="02010600040101010101" charset="-122"/>
                <a:ea typeface="华文细黑" panose="02010600040101010101" charset="-122"/>
              </a:endParaRPr>
            </a:p>
          </p:txBody>
        </p:sp>
        <p:sp>
          <p:nvSpPr>
            <p:cNvPr id="12" name="文本框 11"/>
            <p:cNvSpPr txBox="1"/>
            <p:nvPr/>
          </p:nvSpPr>
          <p:spPr>
            <a:xfrm>
              <a:off x="2176" y="4861"/>
              <a:ext cx="869" cy="2276"/>
            </a:xfrm>
            <a:prstGeom prst="rect">
              <a:avLst/>
            </a:prstGeom>
            <a:noFill/>
          </p:spPr>
          <p:txBody>
            <a:bodyPr vert="eaVert" wrap="square" rtlCol="0">
              <a:spAutoFit/>
            </a:bodyPr>
            <a:lstStyle/>
            <a:p>
              <a:pPr algn="ctr"/>
              <a:r>
                <a:rPr lang="zh-CN" altLang="en-US" sz="2400" b="1" dirty="0" smtClean="0">
                  <a:solidFill>
                    <a:srgbClr val="65AA81"/>
                  </a:solidFill>
                  <a:latin typeface="华文细黑" panose="02010600040101010101" charset="-122"/>
                  <a:ea typeface="华文细黑" panose="02010600040101010101" charset="-122"/>
                </a:rPr>
                <a:t>第三章</a:t>
              </a:r>
              <a:endParaRPr lang="zh-CN" altLang="en-US" sz="2400" b="1" dirty="0">
                <a:solidFill>
                  <a:srgbClr val="65AA81"/>
                </a:solidFill>
                <a:latin typeface="华文细黑" panose="02010600040101010101" charset="-122"/>
                <a:ea typeface="华文细黑" panose="02010600040101010101" charset="-122"/>
              </a:endParaRPr>
            </a:p>
          </p:txBody>
        </p:sp>
      </p:grpSp>
      <p:pic>
        <p:nvPicPr>
          <p:cNvPr id="24" name="图片 23" descr="蝴蝶"/>
          <p:cNvPicPr>
            <a:picLocks noChangeAspect="1"/>
          </p:cNvPicPr>
          <p:nvPr/>
        </p:nvPicPr>
        <p:blipFill>
          <a:blip r:embed="rId1"/>
          <a:stretch>
            <a:fillRect/>
          </a:stretch>
        </p:blipFill>
        <p:spPr>
          <a:xfrm>
            <a:off x="1730375" y="4531995"/>
            <a:ext cx="1156335" cy="1047750"/>
          </a:xfrm>
          <a:prstGeom prst="rect">
            <a:avLst/>
          </a:prstGeom>
        </p:spPr>
      </p:pic>
      <p:pic>
        <p:nvPicPr>
          <p:cNvPr id="15" name="图片 14" descr="西瓜"/>
          <p:cNvPicPr>
            <a:picLocks noChangeAspect="1"/>
          </p:cNvPicPr>
          <p:nvPr/>
        </p:nvPicPr>
        <p:blipFill>
          <a:blip r:embed="rId2"/>
          <a:stretch>
            <a:fillRect/>
          </a:stretch>
        </p:blipFill>
        <p:spPr>
          <a:xfrm>
            <a:off x="5820935" y="2468815"/>
            <a:ext cx="772795" cy="368300"/>
          </a:xfrm>
          <a:prstGeom prst="rect">
            <a:avLst/>
          </a:prstGeom>
        </p:spPr>
      </p:pic>
      <p:sp>
        <p:nvSpPr>
          <p:cNvPr id="16" name="文本框 15"/>
          <p:cNvSpPr txBox="1"/>
          <p:nvPr/>
        </p:nvSpPr>
        <p:spPr>
          <a:xfrm>
            <a:off x="6845190" y="2468815"/>
            <a:ext cx="3628390"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3.1 </a:t>
            </a:r>
            <a:r>
              <a:rPr lang="zh-CN" altLang="en-US" sz="1600" b="1" dirty="0" smtClean="0">
                <a:solidFill>
                  <a:srgbClr val="65AA81"/>
                </a:solidFill>
                <a:latin typeface="微软雅黑" panose="020B0503020204020204" charset="-122"/>
                <a:ea typeface="微软雅黑" panose="020B0503020204020204" charset="-122"/>
                <a:sym typeface="+mn-ea"/>
              </a:rPr>
              <a:t>表现形式</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pic>
        <p:nvPicPr>
          <p:cNvPr id="25" name="图片 24" descr="西瓜"/>
          <p:cNvPicPr>
            <a:picLocks noChangeAspect="1"/>
          </p:cNvPicPr>
          <p:nvPr/>
        </p:nvPicPr>
        <p:blipFill>
          <a:blip r:embed="rId2"/>
          <a:stretch>
            <a:fillRect/>
          </a:stretch>
        </p:blipFill>
        <p:spPr>
          <a:xfrm>
            <a:off x="5820935" y="3070795"/>
            <a:ext cx="772795" cy="368300"/>
          </a:xfrm>
          <a:prstGeom prst="rect">
            <a:avLst/>
          </a:prstGeom>
        </p:spPr>
      </p:pic>
      <p:sp>
        <p:nvSpPr>
          <p:cNvPr id="26" name="文本框 25"/>
          <p:cNvSpPr txBox="1"/>
          <p:nvPr/>
        </p:nvSpPr>
        <p:spPr>
          <a:xfrm>
            <a:off x="6845190" y="3070795"/>
            <a:ext cx="3048635"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3.2 </a:t>
            </a:r>
            <a:r>
              <a:rPr lang="zh-CN" altLang="en-US" sz="1600" b="1" dirty="0" smtClean="0">
                <a:solidFill>
                  <a:srgbClr val="65AA81"/>
                </a:solidFill>
                <a:latin typeface="微软雅黑" panose="020B0503020204020204" charset="-122"/>
                <a:ea typeface="微软雅黑" panose="020B0503020204020204" charset="-122"/>
                <a:sym typeface="+mn-ea"/>
              </a:rPr>
              <a:t>结构</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西瓜"/>
          <p:cNvPicPr>
            <a:picLocks noChangeAspect="1"/>
          </p:cNvPicPr>
          <p:nvPr/>
        </p:nvPicPr>
        <p:blipFill>
          <a:blip r:embed="rId2"/>
          <a:stretch>
            <a:fillRect/>
          </a:stretch>
        </p:blipFill>
        <p:spPr>
          <a:xfrm>
            <a:off x="5820935" y="3672775"/>
            <a:ext cx="772795" cy="368300"/>
          </a:xfrm>
          <a:prstGeom prst="rect">
            <a:avLst/>
          </a:prstGeom>
        </p:spPr>
      </p:pic>
      <p:sp>
        <p:nvSpPr>
          <p:cNvPr id="28" name="文本框 27"/>
          <p:cNvSpPr txBox="1"/>
          <p:nvPr/>
        </p:nvSpPr>
        <p:spPr>
          <a:xfrm>
            <a:off x="6845190" y="3664520"/>
            <a:ext cx="3336925"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3.3 </a:t>
            </a:r>
            <a:r>
              <a:rPr lang="zh-CN" altLang="en-US" sz="1600" b="1" dirty="0" smtClean="0">
                <a:solidFill>
                  <a:srgbClr val="65AA81"/>
                </a:solidFill>
                <a:latin typeface="微软雅黑" panose="020B0503020204020204" charset="-122"/>
                <a:ea typeface="微软雅黑" panose="020B0503020204020204" charset="-122"/>
                <a:sym typeface="+mn-ea"/>
              </a:rPr>
              <a:t>主题</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sp>
        <p:nvSpPr>
          <p:cNvPr id="29" name="文本框 28"/>
          <p:cNvSpPr txBox="1"/>
          <p:nvPr/>
        </p:nvSpPr>
        <p:spPr>
          <a:xfrm>
            <a:off x="3161665" y="3232150"/>
            <a:ext cx="613410" cy="2404110"/>
          </a:xfrm>
          <a:prstGeom prst="rect">
            <a:avLst/>
          </a:prstGeom>
          <a:noFill/>
        </p:spPr>
        <p:txBody>
          <a:bodyPr vert="eaVert" wrap="square" rtlCol="0">
            <a:spAutoFit/>
          </a:bodyPr>
          <a:lstStyle/>
          <a:p>
            <a:r>
              <a:rPr lang="zh-CN" altLang="en-US" sz="2800" b="1" dirty="0" smtClean="0">
                <a:solidFill>
                  <a:srgbClr val="65AA81"/>
                </a:solidFill>
                <a:latin typeface="华文细黑" panose="02010600040101010101" charset="-122"/>
                <a:ea typeface="华文细黑" panose="02010600040101010101" charset="-122"/>
              </a:rPr>
              <a:t>美国动画</a:t>
            </a:r>
            <a:endParaRPr lang="zh-CN" altLang="en-US" sz="2800" b="1" dirty="0" smtClean="0">
              <a:solidFill>
                <a:srgbClr val="65AA81"/>
              </a:solidFill>
              <a:latin typeface="华文细黑" panose="02010600040101010101" charset="-122"/>
              <a:ea typeface="华文细黑" panose="02010600040101010101" charset="-122"/>
            </a:endParaRPr>
          </a:p>
        </p:txBody>
      </p:sp>
      <p:sp>
        <p:nvSpPr>
          <p:cNvPr id="3" name="文本框 2"/>
          <p:cNvSpPr txBox="1"/>
          <p:nvPr/>
        </p:nvSpPr>
        <p:spPr>
          <a:xfrm>
            <a:off x="1069975" y="1841500"/>
            <a:ext cx="1387475" cy="398780"/>
          </a:xfrm>
          <a:prstGeom prst="rect">
            <a:avLst/>
          </a:prstGeom>
          <a:noFill/>
        </p:spPr>
        <p:txBody>
          <a:bodyPr wrap="square" rtlCol="0">
            <a:spAutoFit/>
          </a:bodyPr>
          <a:p>
            <a:pPr algn="ctr"/>
            <a:r>
              <a:rPr lang="zh-CN" altLang="en-US" sz="2000">
                <a:solidFill>
                  <a:srgbClr val="65AA81"/>
                </a:solidFill>
                <a:latin typeface="华文细黑" panose="02010600040101010101" charset="-122"/>
                <a:ea typeface="华文细黑" panose="02010600040101010101" charset="-122"/>
              </a:rPr>
              <a:t>动画影视</a:t>
            </a:r>
            <a:endParaRPr lang="en-US" altLang="zh-CN" sz="2000">
              <a:solidFill>
                <a:srgbClr val="65AA81"/>
              </a:solidFill>
              <a:latin typeface="华文细黑" panose="02010600040101010101" charset="-122"/>
              <a:ea typeface="华文细黑" panose="02010600040101010101" charset="-122"/>
            </a:endParaRPr>
          </a:p>
        </p:txBody>
      </p:sp>
      <p:sp>
        <p:nvSpPr>
          <p:cNvPr id="10" name="文本框 9"/>
          <p:cNvSpPr txBox="1"/>
          <p:nvPr/>
        </p:nvSpPr>
        <p:spPr>
          <a:xfrm>
            <a:off x="2503805" y="2407285"/>
            <a:ext cx="1148715" cy="398780"/>
          </a:xfrm>
          <a:prstGeom prst="rect">
            <a:avLst/>
          </a:prstGeom>
          <a:noFill/>
        </p:spPr>
        <p:txBody>
          <a:bodyPr wrap="square" rtlCol="0">
            <a:spAutoFit/>
          </a:bodyPr>
          <a:p>
            <a:pPr algn="ctr"/>
            <a:r>
              <a:rPr lang="zh-CN" altLang="en-US" sz="2000">
                <a:solidFill>
                  <a:srgbClr val="65AA81"/>
                </a:solidFill>
                <a:latin typeface="华文细黑" panose="02010600040101010101" charset="-122"/>
                <a:ea typeface="华文细黑" panose="02010600040101010101" charset="-122"/>
              </a:rPr>
              <a:t>赏析</a:t>
            </a:r>
            <a:endParaRPr lang="zh-CN" altLang="en-US" sz="2000">
              <a:solidFill>
                <a:srgbClr val="65AA81"/>
              </a:solidFill>
              <a:latin typeface="华文细黑" panose="02010600040101010101" charset="-122"/>
              <a:ea typeface="华文细黑" panose="02010600040101010101" charset="-122"/>
            </a:endParaRPr>
          </a:p>
        </p:txBody>
      </p:sp>
      <p:sp>
        <p:nvSpPr>
          <p:cNvPr id="18" name="椭圆 17"/>
          <p:cNvSpPr/>
          <p:nvPr/>
        </p:nvSpPr>
        <p:spPr>
          <a:xfrm>
            <a:off x="2275205" y="2100580"/>
            <a:ext cx="373380" cy="38481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rgbClr val="65AA81"/>
                </a:solidFill>
                <a:latin typeface="华文细黑" panose="02010600040101010101" charset="-122"/>
                <a:ea typeface="华文细黑" panose="02010600040101010101" charset="-122"/>
              </a:rPr>
              <a:t>品</a:t>
            </a:r>
            <a:endParaRPr lang="zh-CN" altLang="en-US" sz="2000" dirty="0">
              <a:solidFill>
                <a:srgbClr val="65AA81"/>
              </a:solidFill>
              <a:latin typeface="华文细黑" panose="02010600040101010101" charset="-122"/>
              <a:ea typeface="华文细黑" panose="02010600040101010101" charset="-122"/>
            </a:endParaRPr>
          </a:p>
        </p:txBody>
      </p:sp>
      <p:sp>
        <p:nvSpPr>
          <p:cNvPr id="19" name="椭圆 18"/>
          <p:cNvSpPr/>
          <p:nvPr/>
        </p:nvSpPr>
        <p:spPr>
          <a:xfrm>
            <a:off x="1899920" y="2205355"/>
            <a:ext cx="373380" cy="38481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rgbClr val="65AA81"/>
                </a:solidFill>
                <a:latin typeface="华文细黑" panose="02010600040101010101" charset="-122"/>
                <a:ea typeface="华文细黑" panose="02010600040101010101" charset="-122"/>
              </a:rPr>
              <a:t>作</a:t>
            </a:r>
            <a:endParaRPr lang="zh-CN" altLang="en-US" sz="2000" dirty="0">
              <a:solidFill>
                <a:srgbClr val="65AA81"/>
              </a:solidFill>
              <a:latin typeface="华文细黑" panose="02010600040101010101" charset="-122"/>
              <a:ea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22" presetClass="entr" presetSubtype="1" fill="hold" grpId="1"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39" presetClass="entr" presetSubtype="0" accel="10000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500" fill="hold"/>
                                        <p:tgtEl>
                                          <p:spTgt spid="16"/>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39" presetClass="entr" presetSubtype="0" accel="10000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ppt_h</p:attrName>
                                        </p:attrNameLst>
                                      </p:cBhvr>
                                      <p:tavLst>
                                        <p:tav tm="0">
                                          <p:val>
                                            <p:strVal val="#ppt_h/20"/>
                                          </p:val>
                                        </p:tav>
                                        <p:tav tm="50000">
                                          <p:val>
                                            <p:strVal val="#ppt_h/20"/>
                                          </p:val>
                                        </p:tav>
                                        <p:tav tm="100000">
                                          <p:val>
                                            <p:strVal val="#ppt_h"/>
                                          </p:val>
                                        </p:tav>
                                      </p:tavLst>
                                    </p:anim>
                                    <p:anim calcmode="lin" valueType="num">
                                      <p:cBhvr>
                                        <p:cTn id="42" dur="500" fill="hold"/>
                                        <p:tgtEl>
                                          <p:spTgt spid="25"/>
                                        </p:tgtEl>
                                        <p:attrNameLst>
                                          <p:attrName>ppt_w</p:attrName>
                                        </p:attrNameLst>
                                      </p:cBhvr>
                                      <p:tavLst>
                                        <p:tav tm="0">
                                          <p:val>
                                            <p:strVal val="#ppt_w+.3"/>
                                          </p:val>
                                        </p:tav>
                                        <p:tav tm="50000">
                                          <p:val>
                                            <p:strVal val="#ppt_w+.3"/>
                                          </p:val>
                                        </p:tav>
                                        <p:tav tm="100000">
                                          <p:val>
                                            <p:strVal val="#ppt_w"/>
                                          </p:val>
                                        </p:tav>
                                      </p:tavLst>
                                    </p:anim>
                                    <p:anim calcmode="lin" valueType="num">
                                      <p:cBhvr>
                                        <p:cTn id="43" dur="500" fill="hold"/>
                                        <p:tgtEl>
                                          <p:spTgt spid="25"/>
                                        </p:tgtEl>
                                        <p:attrNameLst>
                                          <p:attrName>ppt_x</p:attrName>
                                        </p:attrNameLst>
                                      </p:cBhvr>
                                      <p:tavLst>
                                        <p:tav tm="0">
                                          <p:val>
                                            <p:strVal val="#ppt_x-.3"/>
                                          </p:val>
                                        </p:tav>
                                        <p:tav tm="50000">
                                          <p:val>
                                            <p:strVal val="#ppt_x"/>
                                          </p:val>
                                        </p:tav>
                                        <p:tav tm="100000">
                                          <p:val>
                                            <p:strVal val="#ppt_x"/>
                                          </p:val>
                                        </p:tav>
                                      </p:tavLst>
                                    </p:anim>
                                    <p:anim calcmode="lin" valueType="num">
                                      <p:cBhvr>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42"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anim calcmode="lin" valueType="num">
                                      <p:cBhvr>
                                        <p:cTn id="49" dur="500" fill="hold"/>
                                        <p:tgtEl>
                                          <p:spTgt spid="26"/>
                                        </p:tgtEl>
                                        <p:attrNameLst>
                                          <p:attrName>ppt_x</p:attrName>
                                        </p:attrNameLst>
                                      </p:cBhvr>
                                      <p:tavLst>
                                        <p:tav tm="0">
                                          <p:val>
                                            <p:strVal val="#ppt_x"/>
                                          </p:val>
                                        </p:tav>
                                        <p:tav tm="100000">
                                          <p:val>
                                            <p:strVal val="#ppt_x"/>
                                          </p:val>
                                        </p:tav>
                                      </p:tavLst>
                                    </p:anim>
                                    <p:anim calcmode="lin" valueType="num">
                                      <p:cBhvr>
                                        <p:cTn id="50" dur="500" fill="hold"/>
                                        <p:tgtEl>
                                          <p:spTgt spid="26"/>
                                        </p:tgtEl>
                                        <p:attrNameLst>
                                          <p:attrName>ppt_y</p:attrName>
                                        </p:attrNameLst>
                                      </p:cBhvr>
                                      <p:tavLst>
                                        <p:tav tm="0">
                                          <p:val>
                                            <p:strVal val="#ppt_y+.1"/>
                                          </p:val>
                                        </p:tav>
                                        <p:tav tm="100000">
                                          <p:val>
                                            <p:strVal val="#ppt_y"/>
                                          </p:val>
                                        </p:tav>
                                      </p:tavLst>
                                    </p:anim>
                                  </p:childTnLst>
                                </p:cTn>
                              </p:par>
                            </p:childTnLst>
                          </p:cTn>
                        </p:par>
                        <p:par>
                          <p:cTn id="51" fill="hold">
                            <p:stCondLst>
                              <p:cond delay="4500"/>
                            </p:stCondLst>
                            <p:childTnLst>
                              <p:par>
                                <p:cTn id="52" presetID="39" presetClass="entr" presetSubtype="0" accel="100000"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ppt_h</p:attrName>
                                        </p:attrNameLst>
                                      </p:cBhvr>
                                      <p:tavLst>
                                        <p:tav tm="0">
                                          <p:val>
                                            <p:strVal val="#ppt_h/20"/>
                                          </p:val>
                                        </p:tav>
                                        <p:tav tm="50000">
                                          <p:val>
                                            <p:strVal val="#ppt_h/20"/>
                                          </p:val>
                                        </p:tav>
                                        <p:tav tm="100000">
                                          <p:val>
                                            <p:strVal val="#ppt_h"/>
                                          </p:val>
                                        </p:tav>
                                      </p:tavLst>
                                    </p:anim>
                                    <p:anim calcmode="lin" valueType="num">
                                      <p:cBhvr>
                                        <p:cTn id="55" dur="500" fill="hold"/>
                                        <p:tgtEl>
                                          <p:spTgt spid="23"/>
                                        </p:tgtEl>
                                        <p:attrNameLst>
                                          <p:attrName>ppt_w</p:attrName>
                                        </p:attrNameLst>
                                      </p:cBhvr>
                                      <p:tavLst>
                                        <p:tav tm="0">
                                          <p:val>
                                            <p:strVal val="#ppt_w+.3"/>
                                          </p:val>
                                        </p:tav>
                                        <p:tav tm="50000">
                                          <p:val>
                                            <p:strVal val="#ppt_w+.3"/>
                                          </p:val>
                                        </p:tav>
                                        <p:tav tm="100000">
                                          <p:val>
                                            <p:strVal val="#ppt_w"/>
                                          </p:val>
                                        </p:tav>
                                      </p:tavLst>
                                    </p:anim>
                                    <p:anim calcmode="lin" valueType="num">
                                      <p:cBhvr>
                                        <p:cTn id="56" dur="500" fill="hold"/>
                                        <p:tgtEl>
                                          <p:spTgt spid="23"/>
                                        </p:tgtEl>
                                        <p:attrNameLst>
                                          <p:attrName>ppt_x</p:attrName>
                                        </p:attrNameLst>
                                      </p:cBhvr>
                                      <p:tavLst>
                                        <p:tav tm="0">
                                          <p:val>
                                            <p:strVal val="#ppt_x-.3"/>
                                          </p:val>
                                        </p:tav>
                                        <p:tav tm="50000">
                                          <p:val>
                                            <p:strVal val="#ppt_x"/>
                                          </p:val>
                                        </p:tav>
                                        <p:tav tm="100000">
                                          <p:val>
                                            <p:strVal val="#ppt_x"/>
                                          </p:val>
                                        </p:tav>
                                      </p:tavLst>
                                    </p:anim>
                                    <p:anim calcmode="lin" valueType="num">
                                      <p:cBhvr>
                                        <p:cTn id="57" dur="500" fill="hold"/>
                                        <p:tgtEl>
                                          <p:spTgt spid="23"/>
                                        </p:tgtEl>
                                        <p:attrNameLst>
                                          <p:attrName>ppt_y</p:attrName>
                                        </p:attrNameLst>
                                      </p:cBhvr>
                                      <p:tavLst>
                                        <p:tav tm="0">
                                          <p:val>
                                            <p:strVal val="#ppt_y"/>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anim calcmode="lin" valueType="num">
                                      <p:cBhvr>
                                        <p:cTn id="62" dur="500" fill="hold"/>
                                        <p:tgtEl>
                                          <p:spTgt spid="28"/>
                                        </p:tgtEl>
                                        <p:attrNameLst>
                                          <p:attrName>ppt_x</p:attrName>
                                        </p:attrNameLst>
                                      </p:cBhvr>
                                      <p:tavLst>
                                        <p:tav tm="0">
                                          <p:val>
                                            <p:strVal val="#ppt_x"/>
                                          </p:val>
                                        </p:tav>
                                        <p:tav tm="100000">
                                          <p:val>
                                            <p:strVal val="#ppt_x"/>
                                          </p:val>
                                        </p:tav>
                                      </p:tavLst>
                                    </p:anim>
                                    <p:anim calcmode="lin" valueType="num">
                                      <p:cBhvr>
                                        <p:cTn id="63" dur="500" fill="hold"/>
                                        <p:tgtEl>
                                          <p:spTgt spid="28"/>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500" fill="hold"/>
                                        <p:tgtEl>
                                          <p:spTgt spid="3"/>
                                        </p:tgtEl>
                                        <p:attrNameLst>
                                          <p:attrName>ppt_w</p:attrName>
                                        </p:attrNameLst>
                                      </p:cBhvr>
                                      <p:tavLst>
                                        <p:tav tm="0">
                                          <p:val>
                                            <p:fltVal val="0"/>
                                          </p:val>
                                        </p:tav>
                                        <p:tav tm="100000">
                                          <p:val>
                                            <p:strVal val="#ppt_w"/>
                                          </p:val>
                                        </p:tav>
                                      </p:tavLst>
                                    </p:anim>
                                    <p:anim calcmode="lin" valueType="num">
                                      <p:cBhvr>
                                        <p:cTn id="68" dur="500" fill="hold"/>
                                        <p:tgtEl>
                                          <p:spTgt spid="3"/>
                                        </p:tgtEl>
                                        <p:attrNameLst>
                                          <p:attrName>ppt_h</p:attrName>
                                        </p:attrNameLst>
                                      </p:cBhvr>
                                      <p:tavLst>
                                        <p:tav tm="0">
                                          <p:val>
                                            <p:fltVal val="0"/>
                                          </p:val>
                                        </p:tav>
                                        <p:tav tm="100000">
                                          <p:val>
                                            <p:strVal val="#ppt_h"/>
                                          </p:val>
                                        </p:tav>
                                      </p:tavLst>
                                    </p:anim>
                                    <p:animEffect transition="in" filter="fade">
                                      <p:cBhvr>
                                        <p:cTn id="69" dur="500"/>
                                        <p:tgtEl>
                                          <p:spTgt spid="3"/>
                                        </p:tgtEl>
                                      </p:cBhvr>
                                    </p:animEffect>
                                  </p:childTnLst>
                                </p:cTn>
                              </p:par>
                            </p:childTnLst>
                          </p:cTn>
                        </p:par>
                        <p:par>
                          <p:cTn id="70" fill="hold">
                            <p:stCondLst>
                              <p:cond delay="6000"/>
                            </p:stCondLst>
                            <p:childTnLst>
                              <p:par>
                                <p:cTn id="71" presetID="35" presetClass="entr" presetSubtype="0" fill="hold" grpId="1"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anim calcmode="lin" valueType="num">
                                      <p:cBhvr>
                                        <p:cTn id="74" dur="500" fill="hold"/>
                                        <p:tgtEl>
                                          <p:spTgt spid="19"/>
                                        </p:tgtEl>
                                        <p:attrNameLst>
                                          <p:attrName>style.rotation</p:attrName>
                                        </p:attrNameLst>
                                      </p:cBhvr>
                                      <p:tavLst>
                                        <p:tav tm="0">
                                          <p:val>
                                            <p:fltVal val="720"/>
                                          </p:val>
                                        </p:tav>
                                        <p:tav tm="100000">
                                          <p:val>
                                            <p:fltVal val="0"/>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 calcmode="lin" valueType="num">
                                      <p:cBhvr>
                                        <p:cTn id="76" dur="500" fill="hold"/>
                                        <p:tgtEl>
                                          <p:spTgt spid="19"/>
                                        </p:tgtEl>
                                        <p:attrNameLst>
                                          <p:attrName>ppt_w</p:attrName>
                                        </p:attrNameLst>
                                      </p:cBhvr>
                                      <p:tavLst>
                                        <p:tav tm="0">
                                          <p:val>
                                            <p:fltVal val="0"/>
                                          </p:val>
                                        </p:tav>
                                        <p:tav tm="100000">
                                          <p:val>
                                            <p:strVal val="#ppt_w"/>
                                          </p:val>
                                        </p:tav>
                                      </p:tavLst>
                                    </p:anim>
                                  </p:childTnLst>
                                </p:cTn>
                              </p:par>
                            </p:childTnLst>
                          </p:cTn>
                        </p:par>
                        <p:par>
                          <p:cTn id="77" fill="hold">
                            <p:stCondLst>
                              <p:cond delay="6500"/>
                            </p:stCondLst>
                            <p:childTnLst>
                              <p:par>
                                <p:cTn id="78" presetID="35" presetClass="entr" presetSubtype="0" fill="hold" grpId="1"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anim calcmode="lin" valueType="num">
                                      <p:cBhvr>
                                        <p:cTn id="81" dur="500" fill="hold"/>
                                        <p:tgtEl>
                                          <p:spTgt spid="18"/>
                                        </p:tgtEl>
                                        <p:attrNameLst>
                                          <p:attrName>style.rotation</p:attrName>
                                        </p:attrNameLst>
                                      </p:cBhvr>
                                      <p:tavLst>
                                        <p:tav tm="0">
                                          <p:val>
                                            <p:fltVal val="720"/>
                                          </p:val>
                                        </p:tav>
                                        <p:tav tm="100000">
                                          <p:val>
                                            <p:fltVal val="0"/>
                                          </p:val>
                                        </p:tav>
                                      </p:tavLst>
                                    </p:anim>
                                    <p:anim calcmode="lin" valueType="num">
                                      <p:cBhvr>
                                        <p:cTn id="82" dur="500" fill="hold"/>
                                        <p:tgtEl>
                                          <p:spTgt spid="18"/>
                                        </p:tgtEl>
                                        <p:attrNameLst>
                                          <p:attrName>ppt_h</p:attrName>
                                        </p:attrNameLst>
                                      </p:cBhvr>
                                      <p:tavLst>
                                        <p:tav tm="0">
                                          <p:val>
                                            <p:fltVal val="0"/>
                                          </p:val>
                                        </p:tav>
                                        <p:tav tm="100000">
                                          <p:val>
                                            <p:strVal val="#ppt_h"/>
                                          </p:val>
                                        </p:tav>
                                      </p:tavLst>
                                    </p:anim>
                                    <p:anim calcmode="lin" valueType="num">
                                      <p:cBhvr>
                                        <p:cTn id="83" dur="500" fill="hold"/>
                                        <p:tgtEl>
                                          <p:spTgt spid="18"/>
                                        </p:tgtEl>
                                        <p:attrNameLst>
                                          <p:attrName>ppt_w</p:attrName>
                                        </p:attrNameLst>
                                      </p:cBhvr>
                                      <p:tavLst>
                                        <p:tav tm="0">
                                          <p:val>
                                            <p:fltVal val="0"/>
                                          </p:val>
                                        </p:tav>
                                        <p:tav tm="100000">
                                          <p:val>
                                            <p:strVal val="#ppt_w"/>
                                          </p:val>
                                        </p:tav>
                                      </p:tavLst>
                                    </p:anim>
                                  </p:childTnLst>
                                </p:cTn>
                              </p:par>
                              <p:par>
                                <p:cTn id="84" presetID="53" presetClass="entr" presetSubtype="16"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 calcmode="lin" valueType="num">
                                      <p:cBhvr>
                                        <p:cTn id="86" dur="500" fill="hold"/>
                                        <p:tgtEl>
                                          <p:spTgt spid="10"/>
                                        </p:tgtEl>
                                        <p:attrNameLst>
                                          <p:attrName>ppt_w</p:attrName>
                                        </p:attrNameLst>
                                      </p:cBhvr>
                                      <p:tavLst>
                                        <p:tav tm="0">
                                          <p:val>
                                            <p:fltVal val="0"/>
                                          </p:val>
                                        </p:tav>
                                        <p:tav tm="100000">
                                          <p:val>
                                            <p:strVal val="#ppt_w"/>
                                          </p:val>
                                        </p:tav>
                                      </p:tavLst>
                                    </p:anim>
                                    <p:anim calcmode="lin" valueType="num">
                                      <p:cBhvr>
                                        <p:cTn id="87" dur="500" fill="hold"/>
                                        <p:tgtEl>
                                          <p:spTgt spid="10"/>
                                        </p:tgtEl>
                                        <p:attrNameLst>
                                          <p:attrName>ppt_h</p:attrName>
                                        </p:attrNameLst>
                                      </p:cBhvr>
                                      <p:tavLst>
                                        <p:tav tm="0">
                                          <p:val>
                                            <p:fltVal val="0"/>
                                          </p:val>
                                        </p:tav>
                                        <p:tav tm="100000">
                                          <p:val>
                                            <p:strVal val="#ppt_h"/>
                                          </p:val>
                                        </p:tav>
                                      </p:tavLst>
                                    </p:anim>
                                    <p:animEffect transition="in" filter="fade">
                                      <p:cBhvr>
                                        <p:cTn id="8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P spid="27" grpId="0" bldLvl="0" animBg="1"/>
      <p:bldP spid="28" grpId="0"/>
      <p:bldP spid="29" grpId="0"/>
      <p:bldP spid="29" grpId="1"/>
      <p:bldP spid="3" grpId="0"/>
      <p:bldP spid="10" grpId="0"/>
      <p:bldP spid="18" grpId="0" animBg="1"/>
      <p:bldP spid="18" grpId="1" bldLvl="0" animBg="1"/>
      <p:bldP spid="19" grpId="0" animBg="1"/>
      <p:bldP spid="19"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22174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《睡美人》王子十公主；</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35659"/>
          <p:cNvPicPr>
            <a:picLocks noChangeAspect="1"/>
          </p:cNvPicPr>
          <p:nvPr/>
        </p:nvPicPr>
        <p:blipFill>
          <a:blip r:embed="rId2"/>
          <a:stretch>
            <a:fillRect/>
          </a:stretch>
        </p:blipFill>
        <p:spPr>
          <a:xfrm>
            <a:off x="4492625" y="2355850"/>
            <a:ext cx="5799455" cy="4042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323975"/>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《仙履奇缘》王子十平民；</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35909"/>
          <p:cNvPicPr>
            <a:picLocks noChangeAspect="1"/>
          </p:cNvPicPr>
          <p:nvPr/>
        </p:nvPicPr>
        <p:blipFill>
          <a:blip r:embed="rId2"/>
          <a:stretch>
            <a:fillRect/>
          </a:stretch>
        </p:blipFill>
        <p:spPr>
          <a:xfrm>
            <a:off x="5385435" y="2458720"/>
            <a:ext cx="5240020" cy="3886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《小鹿斑比》鹿王子十鹿平民；</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0056"/>
          <p:cNvPicPr>
            <a:picLocks noChangeAspect="1"/>
          </p:cNvPicPr>
          <p:nvPr/>
        </p:nvPicPr>
        <p:blipFill>
          <a:blip r:embed="rId2"/>
          <a:stretch>
            <a:fillRect/>
          </a:stretch>
        </p:blipFill>
        <p:spPr>
          <a:xfrm>
            <a:off x="5417185" y="2536190"/>
            <a:ext cx="5285740" cy="381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《罗宾汉》平民十公主；</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0330"/>
          <p:cNvPicPr>
            <a:picLocks noChangeAspect="1"/>
          </p:cNvPicPr>
          <p:nvPr/>
        </p:nvPicPr>
        <p:blipFill>
          <a:blip r:embed="rId2"/>
          <a:stretch>
            <a:fillRect/>
          </a:stretch>
        </p:blipFill>
        <p:spPr>
          <a:xfrm>
            <a:off x="5066665" y="2524125"/>
            <a:ext cx="5591175" cy="3746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《小美人鱼》王子十美人鱼公主；</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0440"/>
          <p:cNvPicPr>
            <a:picLocks noChangeAspect="1"/>
          </p:cNvPicPr>
          <p:nvPr/>
        </p:nvPicPr>
        <p:blipFill>
          <a:blip r:embed="rId2"/>
          <a:stretch>
            <a:fillRect/>
          </a:stretch>
        </p:blipFill>
        <p:spPr>
          <a:xfrm>
            <a:off x="4611370" y="2876550"/>
            <a:ext cx="6080760" cy="3371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《风中奇缘》平民十印第安公主；</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0524"/>
          <p:cNvPicPr>
            <a:picLocks noChangeAspect="1"/>
          </p:cNvPicPr>
          <p:nvPr/>
        </p:nvPicPr>
        <p:blipFill>
          <a:blip r:embed="rId2"/>
          <a:stretch>
            <a:fillRect/>
          </a:stretch>
        </p:blipFill>
        <p:spPr>
          <a:xfrm>
            <a:off x="5198110" y="2529205"/>
            <a:ext cx="5774690" cy="3901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《钟楼怪人》贵族十吉卜赛平民；</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0632"/>
          <p:cNvPicPr>
            <a:picLocks noChangeAspect="1"/>
          </p:cNvPicPr>
          <p:nvPr/>
        </p:nvPicPr>
        <p:blipFill>
          <a:blip r:embed="rId2"/>
          <a:stretch>
            <a:fillRect/>
          </a:stretch>
        </p:blipFill>
        <p:spPr>
          <a:xfrm>
            <a:off x="5356225" y="2553970"/>
            <a:ext cx="5603875" cy="3497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《狮子王》狮子王子十狮子贵族；</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0726"/>
          <p:cNvPicPr>
            <a:picLocks noChangeAspect="1"/>
          </p:cNvPicPr>
          <p:nvPr/>
        </p:nvPicPr>
        <p:blipFill>
          <a:blip r:embed="rId2"/>
          <a:stretch>
            <a:fillRect/>
          </a:stretch>
        </p:blipFill>
        <p:spPr>
          <a:xfrm>
            <a:off x="5354955" y="2501900"/>
            <a:ext cx="5690235" cy="3527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《虫虫特攻队》蚂蚁平民十蚂蚁公主；</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0835"/>
          <p:cNvPicPr>
            <a:picLocks noChangeAspect="1"/>
          </p:cNvPicPr>
          <p:nvPr/>
        </p:nvPicPr>
        <p:blipFill>
          <a:blip r:embed="rId2"/>
          <a:stretch>
            <a:fillRect/>
          </a:stretch>
        </p:blipFill>
        <p:spPr>
          <a:xfrm>
            <a:off x="4304665" y="2853055"/>
            <a:ext cx="6416040" cy="3581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《真假公主》平民十公主；</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0920"/>
          <p:cNvPicPr>
            <a:picLocks noChangeAspect="1"/>
          </p:cNvPicPr>
          <p:nvPr/>
        </p:nvPicPr>
        <p:blipFill>
          <a:blip r:embed="rId2"/>
          <a:stretch>
            <a:fillRect/>
          </a:stretch>
        </p:blipFill>
        <p:spPr>
          <a:xfrm>
            <a:off x="3264535" y="3103880"/>
            <a:ext cx="6772275" cy="3009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dirty="0" smtClean="0">
                <a:solidFill>
                  <a:schemeClr val="bg1"/>
                </a:solidFill>
                <a:latin typeface="华文细黑" panose="02010600040101010101" charset="-122"/>
                <a:ea typeface="华文细黑" panose="02010600040101010101" charset="-122"/>
              </a:rPr>
              <a:t>3.1</a:t>
            </a:r>
            <a:endParaRPr lang="en-US" altLang="zh-CN" sz="3200" dirty="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147935" y="4229480"/>
            <a:ext cx="5989320" cy="521970"/>
          </a:xfrm>
          <a:prstGeom prst="rect">
            <a:avLst/>
          </a:prstGeom>
          <a:noFill/>
        </p:spPr>
        <p:txBody>
          <a:bodyPr wrap="square" rtlCol="0">
            <a:spAutoFit/>
          </a:bodyPr>
          <a:lstStyle/>
          <a:p>
            <a:pPr algn="ctr" fontAlgn="auto">
              <a:lnSpc>
                <a:spcPct val="100000"/>
              </a:lnSpc>
            </a:pPr>
            <a:r>
              <a:rPr lang="zh-CN" altLang="en-US" sz="2800" b="1" dirty="0">
                <a:solidFill>
                  <a:srgbClr val="65AA81"/>
                </a:solidFill>
                <a:latin typeface="华文细黑" panose="02010600040101010101" charset="-122"/>
                <a:ea typeface="华文细黑" panose="02010600040101010101" charset="-122"/>
                <a:sym typeface="+mn-ea"/>
              </a:rPr>
              <a:t>表现形式</a:t>
            </a:r>
            <a:endParaRPr lang="zh-CN" altLang="en-US" sz="2800" b="1" dirty="0">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《怪物史菜克》怪物十公主；</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1010"/>
          <p:cNvPicPr>
            <a:picLocks noChangeAspect="1"/>
          </p:cNvPicPr>
          <p:nvPr/>
        </p:nvPicPr>
        <p:blipFill>
          <a:blip r:embed="rId2"/>
          <a:stretch>
            <a:fillRect/>
          </a:stretch>
        </p:blipFill>
        <p:spPr>
          <a:xfrm>
            <a:off x="3887470" y="2976880"/>
            <a:ext cx="6791325" cy="320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《埃及王子》王子十贵族；</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1056"/>
          <p:cNvPicPr>
            <a:picLocks noChangeAspect="1"/>
          </p:cNvPicPr>
          <p:nvPr/>
        </p:nvPicPr>
        <p:blipFill>
          <a:blip r:embed="rId2"/>
          <a:stretch>
            <a:fillRect/>
          </a:stretch>
        </p:blipFill>
        <p:spPr>
          <a:xfrm>
            <a:off x="6005830" y="2227580"/>
            <a:ext cx="3259455" cy="4180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《美女与野兽》王子十平民；</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1152"/>
          <p:cNvPicPr>
            <a:picLocks noChangeAspect="1"/>
          </p:cNvPicPr>
          <p:nvPr/>
        </p:nvPicPr>
        <p:blipFill>
          <a:blip r:embed="rId2"/>
          <a:stretch>
            <a:fillRect/>
          </a:stretch>
        </p:blipFill>
        <p:spPr>
          <a:xfrm>
            <a:off x="5110480" y="2517140"/>
            <a:ext cx="5239385" cy="3896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《失落的</a:t>
            </a:r>
            <a:r>
              <a:rPr lang="zh-CN" sz="2000" dirty="0">
                <a:solidFill>
                  <a:srgbClr val="65AA81"/>
                </a:solidFill>
                <a:latin typeface="微软雅黑" panose="020B0503020204020204" charset="-122"/>
                <a:ea typeface="微软雅黑" panose="020B0503020204020204" charset="-122"/>
                <a:sym typeface="+mn-ea"/>
              </a:rPr>
              <a:t>帝国</a:t>
            </a:r>
            <a:r>
              <a:rPr sz="2000" dirty="0">
                <a:solidFill>
                  <a:srgbClr val="65AA81"/>
                </a:solidFill>
                <a:latin typeface="微软雅黑" panose="020B0503020204020204" charset="-122"/>
                <a:ea typeface="微软雅黑" panose="020B0503020204020204" charset="-122"/>
                <a:sym typeface="+mn-ea"/>
              </a:rPr>
              <a:t>》平民十公主；</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1327"/>
          <p:cNvPicPr>
            <a:picLocks noChangeAspect="1"/>
          </p:cNvPicPr>
          <p:nvPr/>
        </p:nvPicPr>
        <p:blipFill>
          <a:blip r:embed="rId2"/>
          <a:stretch>
            <a:fillRect/>
          </a:stretch>
        </p:blipFill>
        <p:spPr>
          <a:xfrm>
            <a:off x="1316990" y="2983230"/>
            <a:ext cx="9663430" cy="3208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《小马王》马王子十马平民；</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1419"/>
          <p:cNvPicPr>
            <a:picLocks noChangeAspect="1"/>
          </p:cNvPicPr>
          <p:nvPr/>
        </p:nvPicPr>
        <p:blipFill>
          <a:blip r:embed="rId2"/>
          <a:stretch>
            <a:fillRect/>
          </a:stretch>
        </p:blipFill>
        <p:spPr>
          <a:xfrm>
            <a:off x="4952365" y="2576830"/>
            <a:ext cx="5686425" cy="377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《大力士》王子十平民；</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1517"/>
          <p:cNvPicPr>
            <a:picLocks noChangeAspect="1"/>
          </p:cNvPicPr>
          <p:nvPr/>
        </p:nvPicPr>
        <p:blipFill>
          <a:blip r:embed="rId2"/>
          <a:stretch>
            <a:fillRect/>
          </a:stretch>
        </p:blipFill>
        <p:spPr>
          <a:xfrm>
            <a:off x="5278120" y="2554605"/>
            <a:ext cx="5163820" cy="3866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081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也许在漫长的封建时代，爱情一直是属于贵族的奢侈品。</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因此贵族式的浪漫爱情成了人们的理想。</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《公主和青蛙》王子十平民。</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1618"/>
          <p:cNvPicPr>
            <a:picLocks noChangeAspect="1"/>
          </p:cNvPicPr>
          <p:nvPr/>
        </p:nvPicPr>
        <p:blipFill>
          <a:blip r:embed="rId2"/>
          <a:stretch>
            <a:fillRect/>
          </a:stretch>
        </p:blipFill>
        <p:spPr>
          <a:xfrm>
            <a:off x="5624830" y="2487295"/>
            <a:ext cx="4871085" cy="3909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068070"/>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一些影片尽管没有明确人物的身份，但通过环境和周围人物的对比，使某些人物显示出非同寻常的优越感。《圣诞夜惊魂》</a:t>
            </a:r>
            <a:endParaRPr sz="2000" dirty="0">
              <a:solidFill>
                <a:srgbClr val="65AA81"/>
              </a:solidFill>
              <a:latin typeface="微软雅黑" panose="020B0503020204020204" charset="-122"/>
              <a:ea typeface="微软雅黑" panose="020B0503020204020204" charset="-122"/>
              <a:sym typeface="+mn-ea"/>
            </a:endParaRPr>
          </a:p>
          <a:p>
            <a:pPr algn="l"/>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2422"/>
          <p:cNvPicPr>
            <a:picLocks noChangeAspect="1"/>
          </p:cNvPicPr>
          <p:nvPr/>
        </p:nvPicPr>
        <p:blipFill>
          <a:blip r:embed="rId2"/>
          <a:stretch>
            <a:fillRect/>
          </a:stretch>
        </p:blipFill>
        <p:spPr>
          <a:xfrm>
            <a:off x="6670040" y="2512060"/>
            <a:ext cx="4641215" cy="3361690"/>
          </a:xfrm>
          <a:prstGeom prst="rect">
            <a:avLst/>
          </a:prstGeom>
        </p:spPr>
      </p:pic>
      <p:pic>
        <p:nvPicPr>
          <p:cNvPr id="5" name="图片 4" descr="QQ图片20211114142357"/>
          <p:cNvPicPr>
            <a:picLocks noChangeAspect="1"/>
          </p:cNvPicPr>
          <p:nvPr/>
        </p:nvPicPr>
        <p:blipFill>
          <a:blip r:embed="rId3"/>
          <a:stretch>
            <a:fillRect/>
          </a:stretch>
        </p:blipFill>
        <p:spPr>
          <a:xfrm>
            <a:off x="3812540" y="2224405"/>
            <a:ext cx="2739390" cy="4149090"/>
          </a:xfrm>
          <a:prstGeom prst="rect">
            <a:avLst/>
          </a:prstGeom>
        </p:spPr>
      </p:pic>
      <p:pic>
        <p:nvPicPr>
          <p:cNvPr id="6" name="图片 5" descr="QQ图片20211114142336"/>
          <p:cNvPicPr>
            <a:picLocks noChangeAspect="1"/>
          </p:cNvPicPr>
          <p:nvPr/>
        </p:nvPicPr>
        <p:blipFill>
          <a:blip r:embed="rId4"/>
          <a:stretch>
            <a:fillRect/>
          </a:stretch>
        </p:blipFill>
        <p:spPr>
          <a:xfrm>
            <a:off x="879475" y="2224405"/>
            <a:ext cx="2825750" cy="4134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par>
                          <p:cTn id="32" fill="hold">
                            <p:stCondLst>
                              <p:cond delay="3000"/>
                            </p:stCondLst>
                            <p:childTnLst>
                              <p:par>
                                <p:cTn id="33" presetID="16" presetClass="entr" presetSubtype="21"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arn(inVertic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640570" cy="706755"/>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以狗为主角的影片《小姐与流氓》也有类似的情况</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2813"/>
          <p:cNvPicPr>
            <a:picLocks noChangeAspect="1"/>
          </p:cNvPicPr>
          <p:nvPr/>
        </p:nvPicPr>
        <p:blipFill>
          <a:blip r:embed="rId2"/>
          <a:stretch>
            <a:fillRect/>
          </a:stretch>
        </p:blipFill>
        <p:spPr>
          <a:xfrm>
            <a:off x="529590" y="2974975"/>
            <a:ext cx="4483100" cy="2499995"/>
          </a:xfrm>
          <a:prstGeom prst="rect">
            <a:avLst/>
          </a:prstGeom>
        </p:spPr>
      </p:pic>
      <p:pic>
        <p:nvPicPr>
          <p:cNvPr id="5" name="图片 4" descr="QQ图片20211114142850"/>
          <p:cNvPicPr>
            <a:picLocks noChangeAspect="1"/>
          </p:cNvPicPr>
          <p:nvPr/>
        </p:nvPicPr>
        <p:blipFill>
          <a:blip r:embed="rId3"/>
          <a:stretch>
            <a:fillRect/>
          </a:stretch>
        </p:blipFill>
        <p:spPr>
          <a:xfrm>
            <a:off x="5164455" y="2974975"/>
            <a:ext cx="6480175" cy="2499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3" presetClass="entr" presetSubtype="32" fill="hold" nodeType="afterEffect">
                                  <p:stCondLst>
                                    <p:cond delay="0"/>
                                  </p:stCondLst>
                                  <p:childTnLst>
                                    <p:set>
                                      <p:cBhvr>
                                        <p:cTn id="26" dur="500" fill="hold">
                                          <p:stCondLst>
                                            <p:cond delay="0"/>
                                          </p:stCondLst>
                                        </p:cTn>
                                        <p:tgtEl>
                                          <p:spTgt spid="3"/>
                                        </p:tgtEl>
                                        <p:attrNameLst>
                                          <p:attrName>style.visibility</p:attrName>
                                        </p:attrNameLst>
                                      </p:cBhvr>
                                      <p:to>
                                        <p:strVal val="visible"/>
                                      </p:to>
                                    </p:set>
                                    <p:animEffect transition="in" filter="plus(out)">
                                      <p:cBhvr>
                                        <p:cTn id="27" dur="500"/>
                                        <p:tgtEl>
                                          <p:spTgt spid="3"/>
                                        </p:tgtEl>
                                      </p:cBhvr>
                                    </p:animEffect>
                                  </p:childTnLst>
                                </p:cTn>
                              </p:par>
                            </p:childTnLst>
                          </p:cTn>
                        </p:par>
                        <p:par>
                          <p:cTn id="28" fill="hold">
                            <p:stCondLst>
                              <p:cond delay="2500"/>
                            </p:stCondLst>
                            <p:childTnLst>
                              <p:par>
                                <p:cTn id="29" presetID="13" presetClass="entr" presetSubtype="32" fill="hold" nodeType="afterEffect">
                                  <p:stCondLst>
                                    <p:cond delay="0"/>
                                  </p:stCondLst>
                                  <p:childTnLst>
                                    <p:set>
                                      <p:cBhvr>
                                        <p:cTn id="30" dur="500" fill="hold">
                                          <p:stCondLst>
                                            <p:cond delay="0"/>
                                          </p:stCondLst>
                                        </p:cTn>
                                        <p:tgtEl>
                                          <p:spTgt spid="5"/>
                                        </p:tgtEl>
                                        <p:attrNameLst>
                                          <p:attrName>style.visibility</p:attrName>
                                        </p:attrNameLst>
                                      </p:cBhvr>
                                      <p:to>
                                        <p:strVal val="visible"/>
                                      </p:to>
                                    </p:set>
                                    <p:animEffect transition="in" filter="plus(ou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350010"/>
            <a:ext cx="9640570" cy="706755"/>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影片《富贵猫》</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贵族的家养猫杜翠斯和野猫汤玛斯的身份</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3511"/>
          <p:cNvPicPr>
            <a:picLocks noChangeAspect="1"/>
          </p:cNvPicPr>
          <p:nvPr/>
        </p:nvPicPr>
        <p:blipFill>
          <a:blip r:embed="rId2"/>
          <a:stretch>
            <a:fillRect/>
          </a:stretch>
        </p:blipFill>
        <p:spPr>
          <a:xfrm>
            <a:off x="7691120" y="2335530"/>
            <a:ext cx="3608070" cy="3621405"/>
          </a:xfrm>
          <a:prstGeom prst="rect">
            <a:avLst/>
          </a:prstGeom>
        </p:spPr>
      </p:pic>
      <p:pic>
        <p:nvPicPr>
          <p:cNvPr id="5" name="图片 4" descr="QQ图片20211114143448"/>
          <p:cNvPicPr>
            <a:picLocks noChangeAspect="1"/>
          </p:cNvPicPr>
          <p:nvPr/>
        </p:nvPicPr>
        <p:blipFill>
          <a:blip r:embed="rId3"/>
          <a:stretch>
            <a:fillRect/>
          </a:stretch>
        </p:blipFill>
        <p:spPr>
          <a:xfrm>
            <a:off x="936625" y="2335530"/>
            <a:ext cx="6512560" cy="3621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239885"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表现形式1——人物造型的符号化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在美国主流动画片中，一般都会将人物的性格直接表现在造型上</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《白雪公主和七个小矮人》</a:t>
            </a:r>
            <a:endParaRPr lang="zh-CN" altLang="en-US"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095013"/>
          <p:cNvPicPr>
            <a:picLocks noChangeAspect="1"/>
          </p:cNvPicPr>
          <p:nvPr/>
        </p:nvPicPr>
        <p:blipFill>
          <a:blip r:embed="rId2"/>
          <a:stretch>
            <a:fillRect/>
          </a:stretch>
        </p:blipFill>
        <p:spPr>
          <a:xfrm>
            <a:off x="723900" y="3062605"/>
            <a:ext cx="3576320" cy="2442210"/>
          </a:xfrm>
          <a:prstGeom prst="rect">
            <a:avLst/>
          </a:prstGeom>
        </p:spPr>
      </p:pic>
      <p:pic>
        <p:nvPicPr>
          <p:cNvPr id="5" name="图片 4" descr="QQ图片20211114095019"/>
          <p:cNvPicPr>
            <a:picLocks noChangeAspect="1"/>
          </p:cNvPicPr>
          <p:nvPr/>
        </p:nvPicPr>
        <p:blipFill>
          <a:blip r:embed="rId3"/>
          <a:stretch>
            <a:fillRect/>
          </a:stretch>
        </p:blipFill>
        <p:spPr>
          <a:xfrm>
            <a:off x="4384040" y="3062605"/>
            <a:ext cx="3263900" cy="2442210"/>
          </a:xfrm>
          <a:prstGeom prst="rect">
            <a:avLst/>
          </a:prstGeom>
        </p:spPr>
      </p:pic>
      <p:pic>
        <p:nvPicPr>
          <p:cNvPr id="6" name="图片 5" descr="QQ图片20211114095025"/>
          <p:cNvPicPr>
            <a:picLocks noChangeAspect="1"/>
          </p:cNvPicPr>
          <p:nvPr/>
        </p:nvPicPr>
        <p:blipFill>
          <a:blip r:embed="rId4"/>
          <a:stretch>
            <a:fillRect/>
          </a:stretch>
        </p:blipFill>
        <p:spPr>
          <a:xfrm>
            <a:off x="7722870" y="3062605"/>
            <a:ext cx="3780790" cy="2442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par>
                          <p:cTn id="28" fill="hold">
                            <p:stCondLst>
                              <p:cond delay="2500"/>
                            </p:stCondLst>
                            <p:childTnLst>
                              <p:par>
                                <p:cTn id="29" presetID="5"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heckerboard(across)">
                                      <p:cBhvr>
                                        <p:cTn id="31" dur="500"/>
                                        <p:tgtEl>
                                          <p:spTgt spid="5"/>
                                        </p:tgtEl>
                                      </p:cBhvr>
                                    </p:animEffect>
                                  </p:childTnLst>
                                </p:cTn>
                              </p:par>
                            </p:childTnLst>
                          </p:cTn>
                        </p:par>
                        <p:par>
                          <p:cTn id="32" fill="hold">
                            <p:stCondLst>
                              <p:cond delay="3000"/>
                            </p:stCondLst>
                            <p:childTnLst>
                              <p:par>
                                <p:cTn id="33" presetID="5" presetClass="entr" presetSubtype="1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checkerboard(across)">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23010" y="1348740"/>
            <a:ext cx="10092055"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例外</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如《小鸡快跑》《泰山》这样的影片中所表现出来的爱情便没有涉及贵族化的模式。《四眼天鸡》(2005年)和《战鸽快飞》(2005年，美/英)</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3906"/>
          <p:cNvPicPr>
            <a:picLocks noChangeAspect="1"/>
          </p:cNvPicPr>
          <p:nvPr/>
        </p:nvPicPr>
        <p:blipFill>
          <a:blip r:embed="rId2"/>
          <a:stretch>
            <a:fillRect/>
          </a:stretch>
        </p:blipFill>
        <p:spPr>
          <a:xfrm>
            <a:off x="9765030" y="2930525"/>
            <a:ext cx="1951355" cy="2302510"/>
          </a:xfrm>
          <a:prstGeom prst="rect">
            <a:avLst/>
          </a:prstGeom>
        </p:spPr>
      </p:pic>
      <p:pic>
        <p:nvPicPr>
          <p:cNvPr id="5" name="图片 4" descr="QQ图片20211114143822"/>
          <p:cNvPicPr>
            <a:picLocks noChangeAspect="1"/>
          </p:cNvPicPr>
          <p:nvPr/>
        </p:nvPicPr>
        <p:blipFill>
          <a:blip r:embed="rId3"/>
          <a:stretch>
            <a:fillRect/>
          </a:stretch>
        </p:blipFill>
        <p:spPr>
          <a:xfrm>
            <a:off x="5679440" y="2930525"/>
            <a:ext cx="4018280" cy="2302510"/>
          </a:xfrm>
          <a:prstGeom prst="rect">
            <a:avLst/>
          </a:prstGeom>
        </p:spPr>
      </p:pic>
      <p:pic>
        <p:nvPicPr>
          <p:cNvPr id="6" name="图片 5" descr="QQ图片20211114143744"/>
          <p:cNvPicPr>
            <a:picLocks noChangeAspect="1"/>
          </p:cNvPicPr>
          <p:nvPr/>
        </p:nvPicPr>
        <p:blipFill>
          <a:blip r:embed="rId4"/>
          <a:stretch>
            <a:fillRect/>
          </a:stretch>
        </p:blipFill>
        <p:spPr>
          <a:xfrm>
            <a:off x="2564765" y="2930525"/>
            <a:ext cx="3068320" cy="2303145"/>
          </a:xfrm>
          <a:prstGeom prst="rect">
            <a:avLst/>
          </a:prstGeom>
        </p:spPr>
      </p:pic>
      <p:pic>
        <p:nvPicPr>
          <p:cNvPr id="7" name="图片 6" descr="QQ图片20211114143707"/>
          <p:cNvPicPr>
            <a:picLocks noChangeAspect="1"/>
          </p:cNvPicPr>
          <p:nvPr/>
        </p:nvPicPr>
        <p:blipFill>
          <a:blip r:embed="rId5"/>
          <a:stretch>
            <a:fillRect/>
          </a:stretch>
        </p:blipFill>
        <p:spPr>
          <a:xfrm>
            <a:off x="495300" y="2930525"/>
            <a:ext cx="2007870" cy="2302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170305"/>
            <a:ext cx="9640570"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梦工厂《鲨鱼黑帮》算是一部表现了平民爱情的动画片</a:t>
            </a:r>
            <a:r>
              <a:rPr lang="zh-CN" sz="2000" dirty="0">
                <a:solidFill>
                  <a:srgbClr val="65AA81"/>
                </a:solidFill>
                <a:latin typeface="微软雅黑" panose="020B0503020204020204" charset="-122"/>
                <a:ea typeface="微软雅黑" panose="020B0503020204020204" charset="-122"/>
                <a:sym typeface="+mn-ea"/>
              </a:rPr>
              <a:t>，片</a:t>
            </a:r>
            <a:r>
              <a:rPr sz="2000" dirty="0">
                <a:solidFill>
                  <a:srgbClr val="65AA81"/>
                </a:solidFill>
                <a:latin typeface="微软雅黑" panose="020B0503020204020204" charset="-122"/>
                <a:ea typeface="微软雅黑" panose="020B0503020204020204" charset="-122"/>
                <a:sym typeface="+mn-ea"/>
              </a:rPr>
              <a:t>中的男主人公尽管不是明星却有着明显的明星情结，并且最后的确成了明星。</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4252"/>
          <p:cNvPicPr>
            <a:picLocks noChangeAspect="1"/>
          </p:cNvPicPr>
          <p:nvPr/>
        </p:nvPicPr>
        <p:blipFill>
          <a:blip r:embed="rId2"/>
          <a:stretch>
            <a:fillRect/>
          </a:stretch>
        </p:blipFill>
        <p:spPr>
          <a:xfrm>
            <a:off x="5392420" y="2368550"/>
            <a:ext cx="6249035" cy="3707765"/>
          </a:xfrm>
          <a:prstGeom prst="rect">
            <a:avLst/>
          </a:prstGeom>
        </p:spPr>
      </p:pic>
      <p:pic>
        <p:nvPicPr>
          <p:cNvPr id="5" name="图片 4" descr="QQ图片20211114144224"/>
          <p:cNvPicPr>
            <a:picLocks noChangeAspect="1"/>
          </p:cNvPicPr>
          <p:nvPr/>
        </p:nvPicPr>
        <p:blipFill>
          <a:blip r:embed="rId3"/>
          <a:stretch>
            <a:fillRect/>
          </a:stretch>
        </p:blipFill>
        <p:spPr>
          <a:xfrm>
            <a:off x="548005" y="2374900"/>
            <a:ext cx="4738370" cy="3699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0" presetClass="entr" presetSubtype="0" fill="hold" nodeType="afterEffect">
                                  <p:stCondLst>
                                    <p:cond delay="0"/>
                                  </p:stCondLst>
                                  <p:childTnLst>
                                    <p:set>
                                      <p:cBhvr>
                                        <p:cTn id="26" dur="500" fill="hold">
                                          <p:stCondLst>
                                            <p:cond delay="0"/>
                                          </p:stCondLst>
                                        </p:cTn>
                                        <p:tgtEl>
                                          <p:spTgt spid="5"/>
                                        </p:tgtEl>
                                        <p:attrNameLst>
                                          <p:attrName>style.visibility</p:attrName>
                                        </p:attrNameLst>
                                      </p:cBhvr>
                                      <p:to>
                                        <p:strVal val="visible"/>
                                      </p:to>
                                    </p:set>
                                    <p:animEffect transition="in" filter="wedge">
                                      <p:cBhvr>
                                        <p:cTn id="27" dur="500"/>
                                        <p:tgtEl>
                                          <p:spTgt spid="5"/>
                                        </p:tgtEl>
                                      </p:cBhvr>
                                    </p:animEffect>
                                  </p:childTnLst>
                                </p:cTn>
                              </p:par>
                            </p:childTnLst>
                          </p:cTn>
                        </p:par>
                        <p:par>
                          <p:cTn id="28" fill="hold">
                            <p:stCondLst>
                              <p:cond delay="2500"/>
                            </p:stCondLst>
                            <p:childTnLst>
                              <p:par>
                                <p:cTn id="29" presetID="20" presetClass="entr" presetSubtype="0" fill="hold" nodeType="afterEffect">
                                  <p:stCondLst>
                                    <p:cond delay="0"/>
                                  </p:stCondLst>
                                  <p:childTnLst>
                                    <p:set>
                                      <p:cBhvr>
                                        <p:cTn id="30" dur="500" fill="hold">
                                          <p:stCondLst>
                                            <p:cond delay="0"/>
                                          </p:stCondLst>
                                        </p:cTn>
                                        <p:tgtEl>
                                          <p:spTgt spid="3"/>
                                        </p:tgtEl>
                                        <p:attrNameLst>
                                          <p:attrName>style.visibility</p:attrName>
                                        </p:attrNameLst>
                                      </p:cBhvr>
                                      <p:to>
                                        <p:strVal val="visible"/>
                                      </p:to>
                                    </p:set>
                                    <p:animEffect transition="in" filter="wedg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511935"/>
            <a:ext cx="10203815"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表现形式3——爱情贵族化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汽车总动员》、《机器人瓦力》，恋爱的双方中都有一方是耀眼的明星，《快乐的大脚》同样也表现了爱情和造就明星之间的密切关系。美国主流动画片中的贵族爱情模式向明星爱情模式的转化，表现了现代社会的思维模式和价值观念对动画片的影响。</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4553"/>
          <p:cNvPicPr>
            <a:picLocks noChangeAspect="1"/>
          </p:cNvPicPr>
          <p:nvPr/>
        </p:nvPicPr>
        <p:blipFill>
          <a:blip r:embed="rId2"/>
          <a:stretch>
            <a:fillRect/>
          </a:stretch>
        </p:blipFill>
        <p:spPr>
          <a:xfrm>
            <a:off x="8344535" y="3241040"/>
            <a:ext cx="3347720" cy="2513330"/>
          </a:xfrm>
          <a:prstGeom prst="rect">
            <a:avLst/>
          </a:prstGeom>
        </p:spPr>
      </p:pic>
      <p:pic>
        <p:nvPicPr>
          <p:cNvPr id="5" name="图片 4" descr="QQ图片20211114144516"/>
          <p:cNvPicPr>
            <a:picLocks noChangeAspect="1"/>
          </p:cNvPicPr>
          <p:nvPr/>
        </p:nvPicPr>
        <p:blipFill>
          <a:blip r:embed="rId3"/>
          <a:stretch>
            <a:fillRect/>
          </a:stretch>
        </p:blipFill>
        <p:spPr>
          <a:xfrm>
            <a:off x="5043170" y="3241040"/>
            <a:ext cx="3235325" cy="2513330"/>
          </a:xfrm>
          <a:prstGeom prst="rect">
            <a:avLst/>
          </a:prstGeom>
        </p:spPr>
      </p:pic>
      <p:pic>
        <p:nvPicPr>
          <p:cNvPr id="6" name="图片 5" descr="QQ图片20211114144436"/>
          <p:cNvPicPr>
            <a:picLocks noChangeAspect="1"/>
          </p:cNvPicPr>
          <p:nvPr/>
        </p:nvPicPr>
        <p:blipFill>
          <a:blip r:embed="rId4"/>
          <a:stretch>
            <a:fillRect/>
          </a:stretch>
        </p:blipFill>
        <p:spPr>
          <a:xfrm>
            <a:off x="509270" y="3241040"/>
            <a:ext cx="4471035" cy="251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dirty="0" smtClean="0">
                <a:solidFill>
                  <a:schemeClr val="bg1"/>
                </a:solidFill>
                <a:latin typeface="华文细黑" panose="02010600040101010101" charset="-122"/>
                <a:ea typeface="华文细黑" panose="02010600040101010101" charset="-122"/>
              </a:rPr>
              <a:t>3.2</a:t>
            </a:r>
            <a:endParaRPr lang="en-US" altLang="zh-CN" sz="3200" dirty="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147935" y="4229480"/>
            <a:ext cx="5989320" cy="521970"/>
          </a:xfrm>
          <a:prstGeom prst="rect">
            <a:avLst/>
          </a:prstGeom>
          <a:noFill/>
        </p:spPr>
        <p:txBody>
          <a:bodyPr wrap="square" rtlCol="0">
            <a:spAutoFit/>
          </a:bodyPr>
          <a:lstStyle/>
          <a:p>
            <a:pPr algn="ctr" fontAlgn="auto">
              <a:lnSpc>
                <a:spcPct val="100000"/>
              </a:lnSpc>
            </a:pPr>
            <a:r>
              <a:rPr lang="zh-CN" altLang="en-US" sz="2800" b="1" dirty="0">
                <a:solidFill>
                  <a:srgbClr val="65AA81"/>
                </a:solidFill>
                <a:latin typeface="华文细黑" panose="02010600040101010101" charset="-122"/>
                <a:ea typeface="华文细黑" panose="02010600040101010101" charset="-122"/>
                <a:sym typeface="+mn-ea"/>
              </a:rPr>
              <a:t>结构</a:t>
            </a:r>
            <a:endParaRPr lang="zh-CN" altLang="en-US" sz="2800" b="1" dirty="0">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110615"/>
            <a:ext cx="9640570"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结构1——歌舞剧结构方式</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美国主流动画电影中一种很重要的结构方式就是载歌载舞的歌舞剧的方式。这种结构方式在最大的限度上保证了影片的娱乐性。在动画电影的歌舞中，是以歌为主，以舞为辅，并发展出了一些动画特有的表现歌舞的方式。</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4935"/>
          <p:cNvPicPr>
            <a:picLocks noChangeAspect="1"/>
          </p:cNvPicPr>
          <p:nvPr/>
        </p:nvPicPr>
        <p:blipFill>
          <a:blip r:embed="rId2"/>
          <a:stretch>
            <a:fillRect/>
          </a:stretch>
        </p:blipFill>
        <p:spPr>
          <a:xfrm>
            <a:off x="434975" y="2740660"/>
            <a:ext cx="6148070" cy="2743200"/>
          </a:xfrm>
          <a:prstGeom prst="rect">
            <a:avLst/>
          </a:prstGeom>
        </p:spPr>
      </p:pic>
      <p:pic>
        <p:nvPicPr>
          <p:cNvPr id="6" name="图片 5" descr="src=http___hbimg.b0.upaiyun.com_3181c4f9f5378693beac08f05386338944bea3288a7a6-TFWjzq_fw658&amp;refer=http___hbimg.b0.upaiyun"/>
          <p:cNvPicPr>
            <a:picLocks noChangeAspect="1"/>
          </p:cNvPicPr>
          <p:nvPr/>
        </p:nvPicPr>
        <p:blipFill>
          <a:blip r:embed="rId3"/>
          <a:stretch>
            <a:fillRect/>
          </a:stretch>
        </p:blipFill>
        <p:spPr>
          <a:xfrm>
            <a:off x="6704330" y="2740660"/>
            <a:ext cx="4951095" cy="274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4"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to="" calcmode="lin" valueType="num">
                                      <p:cBhvr>
                                        <p:cTn id="27" dur="1" fill="hold"/>
                                        <p:tgtEl>
                                          <p:spTgt spid="3"/>
                                        </p:tgtEl>
                                      </p:cBhvr>
                                    </p:anim>
                                  </p:childTnLst>
                                </p:cTn>
                              </p:par>
                            </p:childTnLst>
                          </p:cTn>
                        </p:par>
                        <p:par>
                          <p:cTn id="28" fill="hold">
                            <p:stCondLst>
                              <p:cond delay="2000"/>
                            </p:stCondLst>
                            <p:childTnLst>
                              <p:par>
                                <p:cTn id="29" presetID="24"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to="" calcmode="lin" valueType="num">
                                      <p:cBhvr>
                                        <p:cTn id="31"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75080" y="1375410"/>
            <a:ext cx="9640570"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结构1——歌舞剧结构方式</a:t>
            </a:r>
            <a:endParaRPr sz="2000" b="1" dirty="0">
              <a:solidFill>
                <a:srgbClr val="65AA81"/>
              </a:solidFill>
              <a:latin typeface="微软雅黑" panose="020B0503020204020204" charset="-122"/>
              <a:ea typeface="微软雅黑" panose="020B0503020204020204" charset="-122"/>
              <a:sym typeface="+mn-ea"/>
            </a:endParaRPr>
          </a:p>
          <a:p>
            <a:pPr algn="l"/>
            <a:r>
              <a:rPr lang="en-US" sz="2000" b="1" dirty="0">
                <a:solidFill>
                  <a:srgbClr val="65AA81"/>
                </a:solidFill>
                <a:latin typeface="微软雅黑" panose="020B0503020204020204" charset="-122"/>
                <a:ea typeface="微软雅黑" panose="020B0503020204020204" charset="-122"/>
                <a:sym typeface="+mn-ea"/>
              </a:rPr>
              <a:t>1</a:t>
            </a:r>
            <a:r>
              <a:rPr lang="zh-CN" altLang="en-US"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正常动作节奏化。</a:t>
            </a:r>
            <a:r>
              <a:rPr sz="2000" dirty="0">
                <a:solidFill>
                  <a:srgbClr val="65AA81"/>
                </a:solidFill>
                <a:latin typeface="微软雅黑" panose="020B0503020204020204" charset="-122"/>
                <a:ea typeface="微软雅黑" panose="020B0503020204020204" charset="-122"/>
                <a:sym typeface="+mn-ea"/>
              </a:rPr>
              <a:t>动画电影中所表现的舞蹈许多都是将人物的动作节奏化，使叙事的场面能同音乐匹配。《埃及王子》</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5641"/>
          <p:cNvPicPr>
            <a:picLocks noChangeAspect="1"/>
          </p:cNvPicPr>
          <p:nvPr/>
        </p:nvPicPr>
        <p:blipFill>
          <a:blip r:embed="rId2"/>
          <a:stretch>
            <a:fillRect/>
          </a:stretch>
        </p:blipFill>
        <p:spPr>
          <a:xfrm>
            <a:off x="3208655" y="2525395"/>
            <a:ext cx="6619240" cy="3717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75080" y="1375410"/>
            <a:ext cx="9640570"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结构1——歌舞剧结构方式</a:t>
            </a:r>
            <a:endParaRPr sz="2000" b="1" dirty="0">
              <a:solidFill>
                <a:srgbClr val="65AA81"/>
              </a:solidFill>
              <a:latin typeface="微软雅黑" panose="020B0503020204020204" charset="-122"/>
              <a:ea typeface="微软雅黑" panose="020B0503020204020204" charset="-122"/>
              <a:sym typeface="+mn-ea"/>
            </a:endParaRPr>
          </a:p>
          <a:p>
            <a:pPr algn="l"/>
            <a:r>
              <a:rPr lang="en-US" sz="2000" b="1" dirty="0">
                <a:solidFill>
                  <a:srgbClr val="65AA81"/>
                </a:solidFill>
                <a:latin typeface="微软雅黑" panose="020B0503020204020204" charset="-122"/>
                <a:ea typeface="微软雅黑" panose="020B0503020204020204" charset="-122"/>
                <a:sym typeface="+mn-ea"/>
              </a:rPr>
              <a:t>1</a:t>
            </a:r>
            <a:r>
              <a:rPr lang="zh-CN" altLang="en-US"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正常动作节奏化。</a:t>
            </a:r>
            <a:r>
              <a:rPr sz="2000" dirty="0">
                <a:solidFill>
                  <a:srgbClr val="65AA81"/>
                </a:solidFill>
                <a:latin typeface="微软雅黑" panose="020B0503020204020204" charset="-122"/>
                <a:ea typeface="微软雅黑" panose="020B0503020204020204" charset="-122"/>
                <a:sym typeface="+mn-ea"/>
              </a:rPr>
              <a:t>动画电影中所表现的舞蹈许多都是将人物的动作节奏化，使叙事的场面能同音乐匹配。《白雪公主和七个小矮人》</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45851"/>
          <p:cNvPicPr>
            <a:picLocks noChangeAspect="1"/>
          </p:cNvPicPr>
          <p:nvPr/>
        </p:nvPicPr>
        <p:blipFill>
          <a:blip r:embed="rId2"/>
          <a:stretch>
            <a:fillRect/>
          </a:stretch>
        </p:blipFill>
        <p:spPr>
          <a:xfrm>
            <a:off x="3847465" y="2623185"/>
            <a:ext cx="5109845" cy="3762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0" presetClass="entr" presetSubtype="0" fill="hold" nodeType="afterEffect">
                                  <p:stCondLst>
                                    <p:cond delay="0"/>
                                  </p:stCondLst>
                                  <p:childTnLst>
                                    <p:set>
                                      <p:cBhvr>
                                        <p:cTn id="26" dur="500" fill="hold">
                                          <p:stCondLst>
                                            <p:cond delay="0"/>
                                          </p:stCondLst>
                                        </p:cTn>
                                        <p:tgtEl>
                                          <p:spTgt spid="3"/>
                                        </p:tgtEl>
                                        <p:attrNameLst>
                                          <p:attrName>style.visibility</p:attrName>
                                        </p:attrNameLst>
                                      </p:cBhvr>
                                      <p:to>
                                        <p:strVal val="visible"/>
                                      </p:to>
                                    </p:set>
                                    <p:animEffect transition="in" filter="wedg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75080" y="1375410"/>
            <a:ext cx="9640570"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结构1——歌舞剧结构方式</a:t>
            </a:r>
            <a:endParaRPr sz="2000" b="1" dirty="0">
              <a:solidFill>
                <a:srgbClr val="65AA81"/>
              </a:solidFill>
              <a:latin typeface="微软雅黑" panose="020B0503020204020204" charset="-122"/>
              <a:ea typeface="微软雅黑" panose="020B0503020204020204" charset="-122"/>
              <a:sym typeface="+mn-ea"/>
            </a:endParaRPr>
          </a:p>
          <a:p>
            <a:pPr algn="l"/>
            <a:r>
              <a:rPr lang="en-US" sz="2000" b="1" dirty="0">
                <a:solidFill>
                  <a:srgbClr val="65AA81"/>
                </a:solidFill>
                <a:latin typeface="微软雅黑" panose="020B0503020204020204" charset="-122"/>
                <a:ea typeface="微软雅黑" panose="020B0503020204020204" charset="-122"/>
                <a:sym typeface="+mn-ea"/>
              </a:rPr>
              <a:t>1</a:t>
            </a:r>
            <a:r>
              <a:rPr lang="zh-CN" altLang="en-US"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正常动作节奏化。</a:t>
            </a:r>
            <a:r>
              <a:rPr sz="2000" dirty="0">
                <a:solidFill>
                  <a:srgbClr val="65AA81"/>
                </a:solidFill>
                <a:latin typeface="微软雅黑" panose="020B0503020204020204" charset="-122"/>
                <a:ea typeface="微软雅黑" panose="020B0503020204020204" charset="-122"/>
                <a:sym typeface="+mn-ea"/>
              </a:rPr>
              <a:t>动画电影中所表现的舞蹈许多都是将人物的动作节奏化，使叙事的场面能同音乐匹配。《狮子王》</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50043"/>
          <p:cNvPicPr>
            <a:picLocks noChangeAspect="1"/>
          </p:cNvPicPr>
          <p:nvPr/>
        </p:nvPicPr>
        <p:blipFill>
          <a:blip r:embed="rId2"/>
          <a:stretch>
            <a:fillRect/>
          </a:stretch>
        </p:blipFill>
        <p:spPr>
          <a:xfrm>
            <a:off x="3081020" y="2567305"/>
            <a:ext cx="6447790" cy="3674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4"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to="" calcmode="lin" valueType="num">
                                      <p:cBhvr>
                                        <p:cTn id="27" dur="1" fill="hold"/>
                                        <p:tgtEl>
                                          <p:spTgt spid="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75080" y="1593850"/>
            <a:ext cx="9640570"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结构1——歌舞剧结构方式</a:t>
            </a:r>
            <a:endParaRPr sz="2000" b="1" dirty="0">
              <a:solidFill>
                <a:srgbClr val="65AA81"/>
              </a:solidFill>
              <a:latin typeface="微软雅黑" panose="020B0503020204020204" charset="-122"/>
              <a:ea typeface="微软雅黑" panose="020B0503020204020204" charset="-122"/>
              <a:sym typeface="+mn-ea"/>
            </a:endParaRPr>
          </a:p>
          <a:p>
            <a:pPr algn="l"/>
            <a:r>
              <a:rPr sz="2000" b="1" dirty="0">
                <a:solidFill>
                  <a:srgbClr val="65AA81"/>
                </a:solidFill>
                <a:latin typeface="微软雅黑" panose="020B0503020204020204" charset="-122"/>
                <a:ea typeface="微软雅黑" panose="020B0503020204020204" charset="-122"/>
                <a:sym typeface="+mn-ea"/>
              </a:rPr>
              <a:t>2</a:t>
            </a:r>
            <a:r>
              <a:rPr lang="zh-CN"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图案化。</a:t>
            </a:r>
            <a:r>
              <a:rPr sz="2000" dirty="0">
                <a:solidFill>
                  <a:srgbClr val="65AA81"/>
                </a:solidFill>
                <a:latin typeface="微软雅黑" panose="020B0503020204020204" charset="-122"/>
                <a:ea typeface="微软雅黑" panose="020B0503020204020204" charset="-122"/>
                <a:sym typeface="+mn-ea"/>
              </a:rPr>
              <a:t>这种方式主要是以图案变化的形式来同音乐匹配。</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《狮子王》《美女与野兽》《公主和青蛙》</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50719"/>
          <p:cNvPicPr>
            <a:picLocks noChangeAspect="1"/>
          </p:cNvPicPr>
          <p:nvPr/>
        </p:nvPicPr>
        <p:blipFill>
          <a:blip r:embed="rId2"/>
          <a:stretch>
            <a:fillRect/>
          </a:stretch>
        </p:blipFill>
        <p:spPr>
          <a:xfrm>
            <a:off x="590550" y="3215640"/>
            <a:ext cx="3630295" cy="2037715"/>
          </a:xfrm>
          <a:prstGeom prst="rect">
            <a:avLst/>
          </a:prstGeom>
        </p:spPr>
      </p:pic>
      <p:pic>
        <p:nvPicPr>
          <p:cNvPr id="5" name="图片 4" descr="QQ图片20211114151244"/>
          <p:cNvPicPr>
            <a:picLocks noChangeAspect="1"/>
          </p:cNvPicPr>
          <p:nvPr/>
        </p:nvPicPr>
        <p:blipFill>
          <a:blip r:embed="rId3"/>
          <a:stretch>
            <a:fillRect/>
          </a:stretch>
        </p:blipFill>
        <p:spPr>
          <a:xfrm>
            <a:off x="4283075" y="3215640"/>
            <a:ext cx="3708400" cy="2038350"/>
          </a:xfrm>
          <a:prstGeom prst="rect">
            <a:avLst/>
          </a:prstGeom>
        </p:spPr>
      </p:pic>
      <p:pic>
        <p:nvPicPr>
          <p:cNvPr id="6" name="图片 5" descr="QQ图片20211114151456"/>
          <p:cNvPicPr>
            <a:picLocks noChangeAspect="1"/>
          </p:cNvPicPr>
          <p:nvPr/>
        </p:nvPicPr>
        <p:blipFill>
          <a:blip r:embed="rId4"/>
          <a:stretch>
            <a:fillRect/>
          </a:stretch>
        </p:blipFill>
        <p:spPr>
          <a:xfrm>
            <a:off x="8053705" y="3215640"/>
            <a:ext cx="3614420" cy="2037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75080" y="1324610"/>
            <a:ext cx="9640570"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结构1——歌舞剧结构方式</a:t>
            </a:r>
            <a:endParaRPr sz="2000" b="1" dirty="0">
              <a:solidFill>
                <a:srgbClr val="65AA81"/>
              </a:solidFill>
              <a:latin typeface="微软雅黑" panose="020B0503020204020204" charset="-122"/>
              <a:ea typeface="微软雅黑" panose="020B0503020204020204" charset="-122"/>
              <a:sym typeface="+mn-ea"/>
            </a:endParaRPr>
          </a:p>
          <a:p>
            <a:pPr algn="l"/>
            <a:r>
              <a:rPr lang="en-US" sz="2000" b="1" dirty="0">
                <a:solidFill>
                  <a:srgbClr val="65AA81"/>
                </a:solidFill>
                <a:latin typeface="微软雅黑" panose="020B0503020204020204" charset="-122"/>
                <a:ea typeface="微软雅黑" panose="020B0503020204020204" charset="-122"/>
                <a:sym typeface="+mn-ea"/>
              </a:rPr>
              <a:t>3</a:t>
            </a:r>
            <a:r>
              <a:rPr lang="zh-CN" altLang="en-US"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仿真。</a:t>
            </a:r>
            <a:r>
              <a:rPr sz="2000" dirty="0">
                <a:solidFill>
                  <a:srgbClr val="65AA81"/>
                </a:solidFill>
                <a:latin typeface="微软雅黑" panose="020B0503020204020204" charset="-122"/>
                <a:ea typeface="微软雅黑" panose="020B0503020204020204" charset="-122"/>
                <a:sym typeface="+mn-ea"/>
              </a:rPr>
              <a:t>方法是将真人的舞蹈拍摄下来，然后再通过摹片的手段将其在动画片中还原，用于动画片中的人物。《白雪公主和七个小矮人》《木偶奇遇记》</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52016"/>
          <p:cNvPicPr>
            <a:picLocks noChangeAspect="1"/>
          </p:cNvPicPr>
          <p:nvPr/>
        </p:nvPicPr>
        <p:blipFill>
          <a:blip r:embed="rId2"/>
          <a:stretch>
            <a:fillRect/>
          </a:stretch>
        </p:blipFill>
        <p:spPr>
          <a:xfrm>
            <a:off x="1247140" y="2653030"/>
            <a:ext cx="4462145" cy="3342640"/>
          </a:xfrm>
          <a:prstGeom prst="rect">
            <a:avLst/>
          </a:prstGeom>
        </p:spPr>
      </p:pic>
      <p:pic>
        <p:nvPicPr>
          <p:cNvPr id="5" name="图片 4" descr="QQ图片20211114152320"/>
          <p:cNvPicPr>
            <a:picLocks noChangeAspect="1"/>
          </p:cNvPicPr>
          <p:nvPr/>
        </p:nvPicPr>
        <p:blipFill>
          <a:blip r:embed="rId3"/>
          <a:stretch>
            <a:fillRect/>
          </a:stretch>
        </p:blipFill>
        <p:spPr>
          <a:xfrm>
            <a:off x="5857875" y="2653030"/>
            <a:ext cx="5151755" cy="3342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6" presetClass="entr" presetSubtype="32" fill="hold" nodeType="afterEffect">
                                  <p:stCondLst>
                                    <p:cond delay="0"/>
                                  </p:stCondLst>
                                  <p:childTnLst>
                                    <p:set>
                                      <p:cBhvr>
                                        <p:cTn id="26" dur="500" fill="hold">
                                          <p:stCondLst>
                                            <p:cond delay="0"/>
                                          </p:stCondLst>
                                        </p:cTn>
                                        <p:tgtEl>
                                          <p:spTgt spid="3"/>
                                        </p:tgtEl>
                                        <p:attrNameLst>
                                          <p:attrName>style.visibility</p:attrName>
                                        </p:attrNameLst>
                                      </p:cBhvr>
                                      <p:to>
                                        <p:strVal val="visible"/>
                                      </p:to>
                                    </p:set>
                                    <p:animEffect transition="in" filter="circle(out)">
                                      <p:cBhvr>
                                        <p:cTn id="27" dur="500"/>
                                        <p:tgtEl>
                                          <p:spTgt spid="3"/>
                                        </p:tgtEl>
                                      </p:cBhvr>
                                    </p:animEffect>
                                  </p:childTnLst>
                                </p:cTn>
                              </p:par>
                            </p:childTnLst>
                          </p:cTn>
                        </p:par>
                        <p:par>
                          <p:cTn id="28" fill="hold">
                            <p:stCondLst>
                              <p:cond delay="2500"/>
                            </p:stCondLst>
                            <p:childTnLst>
                              <p:par>
                                <p:cTn id="29" presetID="6" presetClass="entr" presetSubtype="32" fill="hold" nodeType="afterEffect">
                                  <p:stCondLst>
                                    <p:cond delay="0"/>
                                  </p:stCondLst>
                                  <p:childTnLst>
                                    <p:set>
                                      <p:cBhvr>
                                        <p:cTn id="30" dur="500" fill="hold">
                                          <p:stCondLst>
                                            <p:cond delay="0"/>
                                          </p:stCondLst>
                                        </p:cTn>
                                        <p:tgtEl>
                                          <p:spTgt spid="5"/>
                                        </p:tgtEl>
                                        <p:attrNameLst>
                                          <p:attrName>style.visibility</p:attrName>
                                        </p:attrNameLst>
                                      </p:cBhvr>
                                      <p:to>
                                        <p:strVal val="visible"/>
                                      </p:to>
                                    </p:set>
                                    <p:animEffect transition="in" filter="circle(ou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239885"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表现形式1——人物造型的符号化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在造型上的这种“爱憎分明”，是同整个的剧作风格密切相关的。</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只有在剧作中人物的行为保持前后的一贯性，造型才有可能将它们符号化。</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《狮子王》</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095732"/>
          <p:cNvPicPr>
            <a:picLocks noChangeAspect="1"/>
          </p:cNvPicPr>
          <p:nvPr/>
        </p:nvPicPr>
        <p:blipFill>
          <a:blip r:embed="rId2"/>
          <a:stretch>
            <a:fillRect/>
          </a:stretch>
        </p:blipFill>
        <p:spPr>
          <a:xfrm>
            <a:off x="800735" y="3081655"/>
            <a:ext cx="5182235" cy="2911475"/>
          </a:xfrm>
          <a:prstGeom prst="rect">
            <a:avLst/>
          </a:prstGeom>
        </p:spPr>
      </p:pic>
      <p:pic>
        <p:nvPicPr>
          <p:cNvPr id="5" name="图片 4" descr="QQ图片20211114095736"/>
          <p:cNvPicPr>
            <a:picLocks noChangeAspect="1"/>
          </p:cNvPicPr>
          <p:nvPr/>
        </p:nvPicPr>
        <p:blipFill>
          <a:blip r:embed="rId3"/>
          <a:stretch>
            <a:fillRect/>
          </a:stretch>
        </p:blipFill>
        <p:spPr>
          <a:xfrm>
            <a:off x="6193790" y="3081655"/>
            <a:ext cx="5190490" cy="2911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75080" y="1395095"/>
            <a:ext cx="9640570"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结构1——歌舞剧结构方式</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在许多影片中所使用的往住是将各种典型的形态相混合。如在《小美人鱼》中寄居蟹指挥动物们集体演唱的“接吻”歌</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是一个比较典型的多种方式结合使用的舞蹈案例。</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52759"/>
          <p:cNvPicPr>
            <a:picLocks noChangeAspect="1"/>
          </p:cNvPicPr>
          <p:nvPr/>
        </p:nvPicPr>
        <p:blipFill>
          <a:blip r:embed="rId2"/>
          <a:stretch>
            <a:fillRect/>
          </a:stretch>
        </p:blipFill>
        <p:spPr>
          <a:xfrm>
            <a:off x="6070600" y="2722245"/>
            <a:ext cx="5622290" cy="3124835"/>
          </a:xfrm>
          <a:prstGeom prst="rect">
            <a:avLst/>
          </a:prstGeom>
        </p:spPr>
      </p:pic>
      <p:pic>
        <p:nvPicPr>
          <p:cNvPr id="5" name="图片 4" descr="QQ图片20211114152756"/>
          <p:cNvPicPr>
            <a:picLocks noChangeAspect="1"/>
          </p:cNvPicPr>
          <p:nvPr/>
        </p:nvPicPr>
        <p:blipFill>
          <a:blip r:embed="rId3"/>
          <a:stretch>
            <a:fillRect/>
          </a:stretch>
        </p:blipFill>
        <p:spPr>
          <a:xfrm>
            <a:off x="415925" y="2715895"/>
            <a:ext cx="5575300" cy="3131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par>
                          <p:cTn id="28" fill="hold">
                            <p:stCondLst>
                              <p:cond delay="2500"/>
                            </p:stCondLst>
                            <p:childTnLst>
                              <p:par>
                                <p:cTn id="29" presetID="9"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640570"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结构1——歌舞剧结构方式</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《白雪公主和七个小矮人》《美女与野兽》《埃及王子》</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影片的结构是一种被电影化和美术化了的歌舞剧结构。</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53358"/>
          <p:cNvPicPr>
            <a:picLocks noChangeAspect="1"/>
          </p:cNvPicPr>
          <p:nvPr/>
        </p:nvPicPr>
        <p:blipFill>
          <a:blip r:embed="rId2"/>
          <a:stretch>
            <a:fillRect/>
          </a:stretch>
        </p:blipFill>
        <p:spPr>
          <a:xfrm>
            <a:off x="8023860" y="2898775"/>
            <a:ext cx="3686810" cy="2658745"/>
          </a:xfrm>
          <a:prstGeom prst="rect">
            <a:avLst/>
          </a:prstGeom>
        </p:spPr>
      </p:pic>
      <p:pic>
        <p:nvPicPr>
          <p:cNvPr id="5" name="图片 4" descr="QQ图片20211114153249"/>
          <p:cNvPicPr>
            <a:picLocks noChangeAspect="1"/>
          </p:cNvPicPr>
          <p:nvPr/>
        </p:nvPicPr>
        <p:blipFill>
          <a:blip r:embed="rId3"/>
          <a:stretch>
            <a:fillRect/>
          </a:stretch>
        </p:blipFill>
        <p:spPr>
          <a:xfrm>
            <a:off x="4397375" y="2898775"/>
            <a:ext cx="3537585" cy="2659380"/>
          </a:xfrm>
          <a:prstGeom prst="rect">
            <a:avLst/>
          </a:prstGeom>
        </p:spPr>
      </p:pic>
      <p:pic>
        <p:nvPicPr>
          <p:cNvPr id="6" name="图片 5" descr="QQ图片20211114153159"/>
          <p:cNvPicPr>
            <a:picLocks noChangeAspect="1"/>
          </p:cNvPicPr>
          <p:nvPr/>
        </p:nvPicPr>
        <p:blipFill>
          <a:blip r:embed="rId4"/>
          <a:stretch>
            <a:fillRect/>
          </a:stretch>
        </p:blipFill>
        <p:spPr>
          <a:xfrm>
            <a:off x="516255" y="2898775"/>
            <a:ext cx="3792220" cy="2658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307471"/>
            <a:ext cx="9640570" cy="707886"/>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结构2——搞笑贯穿人物</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风中奇缘》中的獾、啄木鸟、狗</a:t>
            </a:r>
            <a:r>
              <a:rPr lang="zh-CN" sz="2000" dirty="0" smtClean="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4973" y="2222889"/>
            <a:ext cx="6208218" cy="41881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4"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to="" calcmode="lin" valueType="num">
                                      <p:cBhvr>
                                        <p:cTn id="27" dur="1" fill="hold"/>
                                        <p:tgtEl>
                                          <p:spTgt spid="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01445"/>
            <a:ext cx="9640570" cy="707886"/>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结构2——搞笑贯穿人物</a:t>
            </a:r>
            <a:endParaRPr sz="2000" b="1" dirty="0">
              <a:solidFill>
                <a:srgbClr val="65AA81"/>
              </a:solidFill>
              <a:latin typeface="微软雅黑" panose="020B0503020204020204" charset="-122"/>
              <a:ea typeface="微软雅黑" panose="020B0503020204020204" charset="-122"/>
              <a:sym typeface="+mn-ea"/>
            </a:endParaRPr>
          </a:p>
          <a:p>
            <a:pPr algn="l"/>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花木兰》中有小龙和蟋蟀</a:t>
            </a:r>
            <a:r>
              <a:rPr lang="zh-CN" sz="2000" dirty="0" smtClean="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673" y="2282511"/>
            <a:ext cx="7214350" cy="40636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0" presetClass="entr" presetSubtype="0" fill="hold" nodeType="afterEffect">
                                  <p:stCondLst>
                                    <p:cond delay="0"/>
                                  </p:stCondLst>
                                  <p:childTnLst>
                                    <p:set>
                                      <p:cBhvr>
                                        <p:cTn id="26" dur="500" fill="hold">
                                          <p:stCondLst>
                                            <p:cond delay="0"/>
                                          </p:stCondLst>
                                        </p:cTn>
                                        <p:tgtEl>
                                          <p:spTgt spid="3"/>
                                        </p:tgtEl>
                                        <p:attrNameLst>
                                          <p:attrName>style.visibility</p:attrName>
                                        </p:attrNameLst>
                                      </p:cBhvr>
                                      <p:to>
                                        <p:strVal val="visible"/>
                                      </p:to>
                                    </p:set>
                                    <p:animEffect transition="in" filter="wedg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186090"/>
            <a:ext cx="9640570" cy="707886"/>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结构2——搞笑贯穿人物</a:t>
            </a:r>
            <a:endParaRPr sz="2000" b="1" dirty="0">
              <a:solidFill>
                <a:srgbClr val="65AA81"/>
              </a:solidFill>
              <a:latin typeface="微软雅黑" panose="020B0503020204020204" charset="-122"/>
              <a:ea typeface="微软雅黑" panose="020B0503020204020204" charset="-122"/>
              <a:sym typeface="+mn-ea"/>
            </a:endParaRPr>
          </a:p>
          <a:p>
            <a:pPr algn="l"/>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狮子王》中有多嘴多舌的乌鸦</a:t>
            </a:r>
            <a:r>
              <a:rPr lang="zh-CN" sz="2000" dirty="0" smtClean="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5664" y="2020448"/>
            <a:ext cx="7013903" cy="4372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640570" cy="707886"/>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结构2——搞笑贯穿人物</a:t>
            </a:r>
            <a:endParaRPr sz="2000" b="1" dirty="0">
              <a:solidFill>
                <a:srgbClr val="65AA81"/>
              </a:solidFill>
              <a:latin typeface="微软雅黑" panose="020B0503020204020204" charset="-122"/>
              <a:ea typeface="微软雅黑" panose="020B0503020204020204" charset="-122"/>
              <a:sym typeface="+mn-ea"/>
            </a:endParaRPr>
          </a:p>
          <a:p>
            <a:pPr algn="l"/>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阿拉丁》中有小猴子阿布</a:t>
            </a:r>
            <a:r>
              <a:rPr lang="zh-CN" sz="2000" dirty="0" smtClean="0">
                <a:solidFill>
                  <a:srgbClr val="65AA81"/>
                </a:solidFill>
                <a:latin typeface="微软雅黑" panose="020B0503020204020204" charset="-122"/>
                <a:ea typeface="微软雅黑" panose="020B0503020204020204" charset="-122"/>
                <a:sym typeface="+mn-ea"/>
              </a:rPr>
              <a:t>；</a:t>
            </a:r>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星银岛》</a:t>
            </a:r>
            <a:r>
              <a:rPr sz="2000" dirty="0" err="1" smtClean="0">
                <a:solidFill>
                  <a:srgbClr val="65AA81"/>
                </a:solidFill>
                <a:latin typeface="微软雅黑" panose="020B0503020204020204" charset="-122"/>
                <a:ea typeface="微软雅黑" panose="020B0503020204020204" charset="-122"/>
                <a:sym typeface="+mn-ea"/>
              </a:rPr>
              <a:t>中赛勒巴的</a:t>
            </a:r>
            <a:r>
              <a:rPr sz="2000" dirty="0" err="1">
                <a:solidFill>
                  <a:srgbClr val="65AA81"/>
                </a:solidFill>
                <a:latin typeface="微软雅黑" panose="020B0503020204020204" charset="-122"/>
                <a:ea typeface="微软雅黑" panose="020B0503020204020204" charset="-122"/>
                <a:sym typeface="+mn-ea"/>
              </a:rPr>
              <a:t>“宠物</a:t>
            </a:r>
            <a:r>
              <a:rPr sz="2000" dirty="0">
                <a:solidFill>
                  <a:srgbClr val="65AA81"/>
                </a:solidFill>
                <a:latin typeface="微软雅黑" panose="020B0503020204020204" charset="-122"/>
                <a:ea typeface="微软雅黑" panose="020B0503020204020204" charset="-122"/>
                <a:sym typeface="+mn-ea"/>
              </a:rPr>
              <a:t>”</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0938" y="2609022"/>
            <a:ext cx="4297372" cy="321319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760" y="2609023"/>
            <a:ext cx="3213198" cy="32131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par>
                          <p:cTn id="28" fill="hold">
                            <p:stCondLst>
                              <p:cond delay="2500"/>
                            </p:stCondLst>
                            <p:childTnLst>
                              <p:par>
                                <p:cTn id="29" presetID="9"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683777" y="1060884"/>
            <a:ext cx="10891880" cy="1323439"/>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结构2——搞笑贯穿人物</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钟楼怪人》中有石雕像</a:t>
            </a:r>
            <a:r>
              <a:rPr lang="zh-CN" sz="2000" dirty="0" smtClean="0">
                <a:solidFill>
                  <a:srgbClr val="65AA81"/>
                </a:solidFill>
                <a:latin typeface="微软雅黑" panose="020B0503020204020204" charset="-122"/>
                <a:ea typeface="微软雅黑" panose="020B0503020204020204" charset="-122"/>
                <a:sym typeface="+mn-ea"/>
              </a:rPr>
              <a:t>；</a:t>
            </a:r>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冰河世纪》中有树獭</a:t>
            </a:r>
            <a:r>
              <a:rPr lang="zh-CN" sz="2000" dirty="0" smtClean="0">
                <a:solidFill>
                  <a:srgbClr val="65AA81"/>
                </a:solidFill>
                <a:latin typeface="微软雅黑" panose="020B0503020204020204" charset="-122"/>
                <a:ea typeface="微软雅黑" panose="020B0503020204020204" charset="-122"/>
                <a:sym typeface="+mn-ea"/>
              </a:rPr>
              <a:t>；</a:t>
            </a:r>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怪物史莱克》中有驴子</a:t>
            </a:r>
            <a:r>
              <a:rPr lang="zh-CN" sz="2000" dirty="0" smtClean="0">
                <a:solidFill>
                  <a:srgbClr val="65AA81"/>
                </a:solidFill>
                <a:latin typeface="微软雅黑" panose="020B0503020204020204" charset="-122"/>
                <a:ea typeface="微软雅黑" panose="020B0503020204020204" charset="-122"/>
                <a:sym typeface="+mn-ea"/>
              </a:rPr>
              <a:t>；</a:t>
            </a:r>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睡美人》中有仙女</a:t>
            </a:r>
            <a:r>
              <a:rPr lang="zh-CN" sz="2000" dirty="0" smtClean="0">
                <a:solidFill>
                  <a:srgbClr val="65AA81"/>
                </a:solidFill>
                <a:latin typeface="微软雅黑" panose="020B0503020204020204" charset="-122"/>
                <a:ea typeface="微软雅黑" panose="020B0503020204020204" charset="-122"/>
                <a:sym typeface="+mn-ea"/>
              </a:rPr>
              <a:t>；</a:t>
            </a:r>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小美人鱼》中有寄居蟹</a:t>
            </a:r>
            <a:r>
              <a:rPr sz="2000" dirty="0" smtClean="0">
                <a:solidFill>
                  <a:srgbClr val="65AA81"/>
                </a:solidFill>
                <a:latin typeface="微软雅黑" panose="020B0503020204020204" charset="-122"/>
                <a:ea typeface="微软雅黑" panose="020B0503020204020204" charset="-122"/>
                <a:sym typeface="+mn-ea"/>
              </a:rPr>
              <a:t>。</a:t>
            </a:r>
            <a:r>
              <a:rPr lang="zh-CN" altLang="en-US" sz="2000" dirty="0">
                <a:solidFill>
                  <a:srgbClr val="65AA81"/>
                </a:solidFill>
                <a:latin typeface="微软雅黑" panose="020B0503020204020204" charset="-122"/>
                <a:ea typeface="微软雅黑" panose="020B0503020204020204" charset="-122"/>
                <a:sym typeface="+mn-ea"/>
              </a:rPr>
              <a:t>搞笑贯穿人物除了搞笑之外，还起一种“矫枉”的作用。</a:t>
            </a:r>
            <a:endParaRPr lang="zh-CN" altLang="en-US" sz="2000" dirty="0">
              <a:solidFill>
                <a:srgbClr val="65AA81"/>
              </a:solidFill>
              <a:latin typeface="微软雅黑" panose="020B0503020204020204" charset="-122"/>
              <a:ea typeface="微软雅黑" panose="020B0503020204020204" charset="-122"/>
              <a:sym typeface="+mn-ea"/>
            </a:endParaRPr>
          </a:p>
          <a:p>
            <a:pPr algn="l"/>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897" y="2150641"/>
            <a:ext cx="2621396" cy="214191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9850" y="2150641"/>
            <a:ext cx="3478670" cy="2141911"/>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6077" y="2150641"/>
            <a:ext cx="2496107" cy="2141911"/>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2598" y="4386819"/>
            <a:ext cx="3331160" cy="214505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0022" y="4380936"/>
            <a:ext cx="1687619" cy="21509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randombar(horizontal)">
                                      <p:cBhvr>
                                        <p:cTn id="39" dur="500"/>
                                        <p:tgtEl>
                                          <p:spTgt spid="7"/>
                                        </p:tgtEl>
                                      </p:cBhvr>
                                    </p:animEffect>
                                  </p:childTnLst>
                                </p:cTn>
                              </p:par>
                            </p:childTnLst>
                          </p:cTn>
                        </p:par>
                        <p:par>
                          <p:cTn id="40" fill="hold">
                            <p:stCondLst>
                              <p:cond delay="4000"/>
                            </p:stCondLst>
                            <p:childTnLst>
                              <p:par>
                                <p:cTn id="41" presetID="14" presetClass="entr" presetSubtype="1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randombar(horizontal)">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253158"/>
            <a:ext cx="9640570" cy="707886"/>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结构2——搞笑贯穿人物</a:t>
            </a:r>
            <a:endParaRPr sz="2000" b="1"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花木兰</a:t>
            </a:r>
            <a:r>
              <a:rPr sz="2000" dirty="0" smtClean="0">
                <a:solidFill>
                  <a:srgbClr val="65AA81"/>
                </a:solidFill>
                <a:latin typeface="微软雅黑" panose="020B0503020204020204" charset="-122"/>
                <a:ea typeface="微软雅黑" panose="020B0503020204020204" charset="-122"/>
                <a:sym typeface="+mn-ea"/>
              </a:rPr>
              <a:t>》</a:t>
            </a:r>
            <a:r>
              <a:rPr lang="zh-CN" altLang="en-US" sz="2000" dirty="0" smtClean="0">
                <a:solidFill>
                  <a:srgbClr val="65AA81"/>
                </a:solidFill>
                <a:latin typeface="微软雅黑" panose="020B0503020204020204" charset="-122"/>
                <a:ea typeface="微软雅黑" panose="020B0503020204020204" charset="-122"/>
                <a:sym typeface="+mn-ea"/>
              </a:rPr>
              <a:t>小龙和蟋蟀；</a:t>
            </a:r>
            <a:r>
              <a:rPr lang="en-US" altLang="zh-CN" sz="2000" dirty="0" smtClean="0">
                <a:solidFill>
                  <a:srgbClr val="65AA81"/>
                </a:solidFill>
                <a:latin typeface="微软雅黑" panose="020B0503020204020204" charset="-122"/>
                <a:ea typeface="微软雅黑" panose="020B0503020204020204" charset="-122"/>
                <a:sym typeface="+mn-ea"/>
              </a:rPr>
              <a:t>《</a:t>
            </a:r>
            <a:r>
              <a:rPr lang="zh-CN" altLang="en-US" sz="2000" dirty="0" smtClean="0">
                <a:solidFill>
                  <a:srgbClr val="65AA81"/>
                </a:solidFill>
                <a:latin typeface="微软雅黑" panose="020B0503020204020204" charset="-122"/>
                <a:ea typeface="微软雅黑" panose="020B0503020204020204" charset="-122"/>
                <a:sym typeface="+mn-ea"/>
              </a:rPr>
              <a:t>木偶奇遇记</a:t>
            </a:r>
            <a:r>
              <a:rPr lang="en-US" altLang="zh-CN" sz="2000" dirty="0" smtClean="0">
                <a:solidFill>
                  <a:srgbClr val="65AA81"/>
                </a:solidFill>
                <a:latin typeface="微软雅黑" panose="020B0503020204020204" charset="-122"/>
                <a:ea typeface="微软雅黑" panose="020B0503020204020204" charset="-122"/>
                <a:sym typeface="+mn-ea"/>
              </a:rPr>
              <a:t>》</a:t>
            </a:r>
            <a:r>
              <a:rPr lang="zh-CN" altLang="en-US" sz="2000" dirty="0">
                <a:solidFill>
                  <a:srgbClr val="65AA81"/>
                </a:solidFill>
                <a:latin typeface="微软雅黑" panose="020B0503020204020204" charset="-122"/>
                <a:ea typeface="微软雅黑" panose="020B0503020204020204" charset="-122"/>
                <a:sym typeface="+mn-ea"/>
              </a:rPr>
              <a:t>蟋蟀</a:t>
            </a:r>
            <a:r>
              <a:rPr lang="zh-CN" altLang="en-US" sz="2000" dirty="0" smtClean="0">
                <a:solidFill>
                  <a:srgbClr val="65AA81"/>
                </a:solidFill>
                <a:latin typeface="微软雅黑" panose="020B0503020204020204" charset="-122"/>
                <a:ea typeface="微软雅黑" panose="020B0503020204020204" charset="-122"/>
                <a:sym typeface="+mn-ea"/>
              </a:rPr>
              <a:t>；</a:t>
            </a:r>
            <a:r>
              <a:rPr lang="en-US" altLang="zh-CN" sz="2000" dirty="0" smtClean="0">
                <a:solidFill>
                  <a:srgbClr val="65AA81"/>
                </a:solidFill>
                <a:latin typeface="微软雅黑" panose="020B0503020204020204" charset="-122"/>
                <a:ea typeface="微软雅黑" panose="020B0503020204020204" charset="-122"/>
                <a:sym typeface="+mn-ea"/>
              </a:rPr>
              <a:t>《</a:t>
            </a:r>
            <a:r>
              <a:rPr lang="zh-CN" altLang="en-US" sz="2000" dirty="0" smtClean="0">
                <a:solidFill>
                  <a:srgbClr val="65AA81"/>
                </a:solidFill>
                <a:latin typeface="微软雅黑" panose="020B0503020204020204" charset="-122"/>
                <a:ea typeface="微软雅黑" panose="020B0503020204020204" charset="-122"/>
                <a:sym typeface="+mn-ea"/>
              </a:rPr>
              <a:t>星</a:t>
            </a:r>
            <a:r>
              <a:rPr lang="zh-CN" altLang="en-US" sz="2000" dirty="0">
                <a:solidFill>
                  <a:srgbClr val="65AA81"/>
                </a:solidFill>
                <a:latin typeface="微软雅黑" panose="020B0503020204020204" charset="-122"/>
                <a:ea typeface="微软雅黑" panose="020B0503020204020204" charset="-122"/>
                <a:sym typeface="+mn-ea"/>
              </a:rPr>
              <a:t>银岛</a:t>
            </a:r>
            <a:r>
              <a:rPr lang="en-US" altLang="zh-CN" sz="2000" dirty="0" smtClean="0">
                <a:solidFill>
                  <a:srgbClr val="65AA81"/>
                </a:solidFill>
                <a:latin typeface="微软雅黑" panose="020B0503020204020204" charset="-122"/>
                <a:ea typeface="微软雅黑" panose="020B0503020204020204" charset="-122"/>
                <a:sym typeface="+mn-ea"/>
              </a:rPr>
              <a:t>》</a:t>
            </a:r>
            <a:r>
              <a:rPr lang="zh-CN" altLang="en-US" sz="2000" dirty="0" smtClean="0">
                <a:solidFill>
                  <a:srgbClr val="65AA81"/>
                </a:solidFill>
                <a:latin typeface="微软雅黑" panose="020B0503020204020204" charset="-122"/>
                <a:ea typeface="微软雅黑" panose="020B0503020204020204" charset="-122"/>
                <a:sym typeface="+mn-ea"/>
              </a:rPr>
              <a:t>赛</a:t>
            </a:r>
            <a:r>
              <a:rPr lang="zh-CN" altLang="en-US" sz="2000" dirty="0">
                <a:solidFill>
                  <a:srgbClr val="65AA81"/>
                </a:solidFill>
                <a:latin typeface="微软雅黑" panose="020B0503020204020204" charset="-122"/>
                <a:ea typeface="微软雅黑" panose="020B0503020204020204" charset="-122"/>
                <a:sym typeface="+mn-ea"/>
              </a:rPr>
              <a:t>勒巴的“宠物”墨</a:t>
            </a:r>
            <a:r>
              <a:rPr lang="zh-CN" altLang="en-US" sz="2000" dirty="0" smtClean="0">
                <a:solidFill>
                  <a:srgbClr val="65AA81"/>
                </a:solidFill>
                <a:latin typeface="微软雅黑" panose="020B0503020204020204" charset="-122"/>
                <a:ea typeface="微软雅黑" panose="020B0503020204020204" charset="-122"/>
                <a:sym typeface="+mn-ea"/>
              </a:rPr>
              <a:t>菲。</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1523" y="2227412"/>
            <a:ext cx="2378904" cy="341947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849" y="2227412"/>
            <a:ext cx="2741632" cy="3419475"/>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2675" y="2227412"/>
            <a:ext cx="2566599" cy="3419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640570" cy="1938992"/>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结构3——“大团圆”结局</a:t>
            </a:r>
            <a:endParaRPr sz="2000" b="1" dirty="0">
              <a:solidFill>
                <a:srgbClr val="65AA81"/>
              </a:solidFill>
              <a:latin typeface="微软雅黑" panose="020B0503020204020204" charset="-122"/>
              <a:ea typeface="微软雅黑" panose="020B0503020204020204" charset="-122"/>
              <a:sym typeface="+mn-ea"/>
            </a:endParaRPr>
          </a:p>
          <a:p>
            <a:pPr algn="l"/>
            <a:endParaRPr lang="en-US" sz="2000" dirty="0" smtClean="0">
              <a:solidFill>
                <a:srgbClr val="65AA81"/>
              </a:solidFill>
              <a:latin typeface="微软雅黑" panose="020B0503020204020204" charset="-122"/>
              <a:ea typeface="微软雅黑" panose="020B0503020204020204" charset="-122"/>
              <a:sym typeface="+mn-ea"/>
            </a:endParaRPr>
          </a:p>
          <a:p>
            <a:pPr algn="l"/>
            <a:endParaRPr lang="en-US" sz="2000" dirty="0">
              <a:solidFill>
                <a:srgbClr val="65AA81"/>
              </a:solidFill>
              <a:latin typeface="微软雅黑" panose="020B0503020204020204" charset="-122"/>
              <a:ea typeface="微软雅黑" panose="020B0503020204020204" charset="-122"/>
              <a:sym typeface="+mn-ea"/>
            </a:endParaRPr>
          </a:p>
          <a:p>
            <a:pPr algn="l"/>
            <a:endParaRPr lang="en-US" sz="2000" dirty="0" smtClean="0">
              <a:solidFill>
                <a:srgbClr val="65AA81"/>
              </a:solidFill>
              <a:latin typeface="微软雅黑" panose="020B0503020204020204" charset="-122"/>
              <a:ea typeface="微软雅黑" panose="020B0503020204020204" charset="-122"/>
              <a:sym typeface="+mn-ea"/>
            </a:endParaRPr>
          </a:p>
          <a:p>
            <a:pPr algn="l"/>
            <a:endParaRPr lang="en-US" sz="2000" dirty="0">
              <a:solidFill>
                <a:srgbClr val="65AA81"/>
              </a:solidFill>
              <a:latin typeface="微软雅黑" panose="020B0503020204020204" charset="-122"/>
              <a:ea typeface="微软雅黑" panose="020B0503020204020204" charset="-122"/>
              <a:sym typeface="+mn-ea"/>
            </a:endParaRPr>
          </a:p>
          <a:p>
            <a:pPr algn="l"/>
            <a:r>
              <a:rPr sz="2000" dirty="0" smtClean="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好有好报，恶有恶报”“有情人终成眷属”</a:t>
            </a:r>
            <a:endParaRPr sz="2000" dirty="0">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2063402" y="1299379"/>
            <a:ext cx="9640570" cy="1015663"/>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结构3——“大团圆”结局</a:t>
            </a:r>
            <a:endParaRPr sz="2000" b="1" dirty="0">
              <a:solidFill>
                <a:srgbClr val="65AA81"/>
              </a:solidFill>
              <a:latin typeface="微软雅黑" panose="020B0503020204020204" charset="-122"/>
              <a:ea typeface="微软雅黑" panose="020B0503020204020204" charset="-122"/>
              <a:sym typeface="+mn-ea"/>
            </a:endParaRPr>
          </a:p>
          <a:p>
            <a:r>
              <a:rPr sz="2000" dirty="0" err="1" smtClean="0">
                <a:solidFill>
                  <a:srgbClr val="65AA81"/>
                </a:solidFill>
                <a:latin typeface="微软雅黑" panose="020B0503020204020204" charset="-122"/>
                <a:ea typeface="微软雅黑" panose="020B0503020204020204" charset="-122"/>
                <a:sym typeface="+mn-ea"/>
              </a:rPr>
              <a:t>最后一分钟营教</a:t>
            </a:r>
            <a:r>
              <a:rPr lang="zh-CN" altLang="en-US" sz="2000" dirty="0" smtClean="0">
                <a:solidFill>
                  <a:srgbClr val="65AA81"/>
                </a:solidFill>
                <a:latin typeface="微软雅黑" panose="020B0503020204020204" charset="-122"/>
                <a:ea typeface="微软雅黑" panose="020B0503020204020204" charset="-122"/>
                <a:sym typeface="+mn-ea"/>
              </a:rPr>
              <a:t>；</a:t>
            </a:r>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白雪公主和七个小矮人</a:t>
            </a:r>
            <a:r>
              <a:rPr sz="2000" dirty="0" smtClean="0">
                <a:solidFill>
                  <a:srgbClr val="65AA81"/>
                </a:solidFill>
                <a:latin typeface="微软雅黑" panose="020B0503020204020204" charset="-122"/>
                <a:ea typeface="微软雅黑" panose="020B0503020204020204" charset="-122"/>
                <a:sym typeface="+mn-ea"/>
              </a:rPr>
              <a:t>》</a:t>
            </a:r>
            <a:r>
              <a:rPr lang="en-US" altLang="zh-CN" sz="2000" dirty="0" smtClean="0">
                <a:solidFill>
                  <a:srgbClr val="65AA81"/>
                </a:solidFill>
                <a:latin typeface="微软雅黑" panose="020B0503020204020204" charset="-122"/>
                <a:ea typeface="微软雅黑" panose="020B0503020204020204" charset="-122"/>
                <a:sym typeface="+mn-ea"/>
              </a:rPr>
              <a:t>《</a:t>
            </a:r>
            <a:r>
              <a:rPr lang="zh-CN" altLang="en-US" sz="2000" dirty="0">
                <a:solidFill>
                  <a:srgbClr val="65AA81"/>
                </a:solidFill>
                <a:latin typeface="微软雅黑" panose="020B0503020204020204" charset="-122"/>
                <a:ea typeface="微软雅黑" panose="020B0503020204020204" charset="-122"/>
                <a:sym typeface="+mn-ea"/>
              </a:rPr>
              <a:t>米奇与豆藤</a:t>
            </a:r>
            <a:r>
              <a:rPr lang="en-US" altLang="zh-CN" sz="2000" dirty="0">
                <a:solidFill>
                  <a:srgbClr val="65AA81"/>
                </a:solidFill>
                <a:latin typeface="微软雅黑" panose="020B0503020204020204" charset="-122"/>
                <a:ea typeface="微软雅黑" panose="020B0503020204020204" charset="-122"/>
                <a:sym typeface="+mn-ea"/>
              </a:rPr>
              <a:t>》</a:t>
            </a:r>
            <a:endParaRPr lang="en-US" altLang="zh-CN" sz="2000" dirty="0">
              <a:solidFill>
                <a:srgbClr val="65AA81"/>
              </a:solidFill>
              <a:latin typeface="微软雅黑" panose="020B0503020204020204" charset="-122"/>
              <a:ea typeface="微软雅黑" panose="020B0503020204020204" charset="-122"/>
              <a:sym typeface="+mn-ea"/>
            </a:endParaRPr>
          </a:p>
          <a:p>
            <a:pPr algn="l"/>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057" y="2295724"/>
            <a:ext cx="4663070" cy="377814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628" y="2295724"/>
            <a:ext cx="2910029" cy="37781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4" presetClass="entr" presetSubtype="32" fill="hold" nodeType="afterEffect">
                                  <p:stCondLst>
                                    <p:cond delay="0"/>
                                  </p:stCondLst>
                                  <p:childTnLst>
                                    <p:set>
                                      <p:cBhvr>
                                        <p:cTn id="26" dur="500" fill="hold">
                                          <p:stCondLst>
                                            <p:cond delay="0"/>
                                          </p:stCondLst>
                                        </p:cTn>
                                        <p:tgtEl>
                                          <p:spTgt spid="3"/>
                                        </p:tgtEl>
                                        <p:attrNameLst>
                                          <p:attrName>style.visibility</p:attrName>
                                        </p:attrNameLst>
                                      </p:cBhvr>
                                      <p:to>
                                        <p:strVal val="visible"/>
                                      </p:to>
                                    </p:set>
                                    <p:animEffect transition="in" filter="box(out)">
                                      <p:cBhvr>
                                        <p:cTn id="27" dur="500"/>
                                        <p:tgtEl>
                                          <p:spTgt spid="3"/>
                                        </p:tgtEl>
                                      </p:cBhvr>
                                    </p:animEffect>
                                  </p:childTnLst>
                                </p:cTn>
                              </p:par>
                            </p:childTnLst>
                          </p:cTn>
                        </p:par>
                        <p:par>
                          <p:cTn id="28" fill="hold">
                            <p:stCondLst>
                              <p:cond delay="2500"/>
                            </p:stCondLst>
                            <p:childTnLst>
                              <p:par>
                                <p:cTn id="29" presetID="4" presetClass="entr" presetSubtype="32" fill="hold" nodeType="afterEffect">
                                  <p:stCondLst>
                                    <p:cond delay="0"/>
                                  </p:stCondLst>
                                  <p:childTnLst>
                                    <p:set>
                                      <p:cBhvr>
                                        <p:cTn id="30" dur="500" fill="hold">
                                          <p:stCondLst>
                                            <p:cond delay="0"/>
                                          </p:stCondLst>
                                        </p:cTn>
                                        <p:tgtEl>
                                          <p:spTgt spid="5"/>
                                        </p:tgtEl>
                                        <p:attrNameLst>
                                          <p:attrName>style.visibility</p:attrName>
                                        </p:attrNameLst>
                                      </p:cBhvr>
                                      <p:to>
                                        <p:strVal val="visible"/>
                                      </p:to>
                                    </p:set>
                                    <p:animEffect transition="in" filter="box(ou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847725" y="1203960"/>
            <a:ext cx="10496550" cy="706755"/>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表现形式1——人物造型的符号化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《白雪公主和七个小矮人》</a:t>
            </a:r>
            <a:r>
              <a:rPr lang="zh-CN" sz="2000" dirty="0">
                <a:solidFill>
                  <a:srgbClr val="65AA81"/>
                </a:solidFill>
                <a:latin typeface="微软雅黑" panose="020B0503020204020204" charset="-122"/>
                <a:ea typeface="微软雅黑" panose="020B0503020204020204" charset="-122"/>
                <a:sym typeface="+mn-ea"/>
              </a:rPr>
              <a:t>：白雪公主的用光、透视角度、行为动作等都区别于其他的人物。</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00217"/>
          <p:cNvPicPr>
            <a:picLocks noChangeAspect="1"/>
          </p:cNvPicPr>
          <p:nvPr/>
        </p:nvPicPr>
        <p:blipFill>
          <a:blip r:embed="rId2"/>
          <a:stretch>
            <a:fillRect/>
          </a:stretch>
        </p:blipFill>
        <p:spPr>
          <a:xfrm>
            <a:off x="5850255" y="4269105"/>
            <a:ext cx="2967355" cy="2112645"/>
          </a:xfrm>
          <a:prstGeom prst="rect">
            <a:avLst/>
          </a:prstGeom>
        </p:spPr>
      </p:pic>
      <p:pic>
        <p:nvPicPr>
          <p:cNvPr id="5" name="图片 4" descr="QQ图片20211114100220"/>
          <p:cNvPicPr>
            <a:picLocks noChangeAspect="1"/>
          </p:cNvPicPr>
          <p:nvPr/>
        </p:nvPicPr>
        <p:blipFill>
          <a:blip r:embed="rId3"/>
          <a:stretch>
            <a:fillRect/>
          </a:stretch>
        </p:blipFill>
        <p:spPr>
          <a:xfrm>
            <a:off x="2733040" y="4265930"/>
            <a:ext cx="2962275" cy="2122805"/>
          </a:xfrm>
          <a:prstGeom prst="rect">
            <a:avLst/>
          </a:prstGeom>
        </p:spPr>
      </p:pic>
      <p:pic>
        <p:nvPicPr>
          <p:cNvPr id="6" name="图片 5" descr="QQ图片20211114100224"/>
          <p:cNvPicPr>
            <a:picLocks noChangeAspect="1"/>
          </p:cNvPicPr>
          <p:nvPr/>
        </p:nvPicPr>
        <p:blipFill>
          <a:blip r:embed="rId4"/>
          <a:stretch>
            <a:fillRect/>
          </a:stretch>
        </p:blipFill>
        <p:spPr>
          <a:xfrm>
            <a:off x="5850255" y="1985645"/>
            <a:ext cx="2967355" cy="2209800"/>
          </a:xfrm>
          <a:prstGeom prst="rect">
            <a:avLst/>
          </a:prstGeom>
        </p:spPr>
      </p:pic>
      <p:pic>
        <p:nvPicPr>
          <p:cNvPr id="7" name="图片 6" descr="QQ图片20211114100227"/>
          <p:cNvPicPr>
            <a:picLocks noChangeAspect="1"/>
          </p:cNvPicPr>
          <p:nvPr/>
        </p:nvPicPr>
        <p:blipFill>
          <a:blip r:embed="rId5"/>
          <a:stretch>
            <a:fillRect/>
          </a:stretch>
        </p:blipFill>
        <p:spPr>
          <a:xfrm>
            <a:off x="2733040" y="1985645"/>
            <a:ext cx="2962910" cy="2209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par>
                          <p:cTn id="36" fill="hold">
                            <p:stCondLst>
                              <p:cond delay="3500"/>
                            </p:stCondLst>
                            <p:childTnLst>
                              <p:par>
                                <p:cTn id="37" presetID="3" presetClass="entr" presetSubtype="1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linds(horizontal)">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2281555" y="1309910"/>
            <a:ext cx="9640570" cy="1015663"/>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结构3——“大团圆”结局</a:t>
            </a:r>
            <a:endParaRPr sz="2000" b="1" dirty="0">
              <a:solidFill>
                <a:srgbClr val="65AA81"/>
              </a:solidFill>
              <a:latin typeface="微软雅黑" panose="020B0503020204020204" charset="-122"/>
              <a:ea typeface="微软雅黑" panose="020B0503020204020204" charset="-122"/>
              <a:sym typeface="+mn-ea"/>
            </a:endParaRPr>
          </a:p>
          <a:p>
            <a:pPr algn="l"/>
            <a:r>
              <a:rPr sz="2000" dirty="0" err="1" smtClean="0">
                <a:solidFill>
                  <a:srgbClr val="65AA81"/>
                </a:solidFill>
                <a:latin typeface="微软雅黑" panose="020B0503020204020204" charset="-122"/>
                <a:ea typeface="微软雅黑" panose="020B0503020204020204" charset="-122"/>
                <a:sym typeface="+mn-ea"/>
              </a:rPr>
              <a:t>最后一分钟营教</a:t>
            </a:r>
            <a:r>
              <a:rPr lang="en-US" sz="2000" dirty="0" smtClean="0">
                <a:solidFill>
                  <a:srgbClr val="65AA81"/>
                </a:solidFill>
                <a:latin typeface="微软雅黑" panose="020B0503020204020204" charset="-122"/>
                <a:ea typeface="微软雅黑" panose="020B0503020204020204" charset="-122"/>
                <a:sym typeface="+mn-ea"/>
              </a:rPr>
              <a:t>;</a:t>
            </a:r>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美国鼠谭</a:t>
            </a:r>
            <a:r>
              <a:rPr sz="2000" dirty="0" smtClean="0">
                <a:solidFill>
                  <a:srgbClr val="65AA81"/>
                </a:solidFill>
                <a:latin typeface="微软雅黑" panose="020B0503020204020204" charset="-122"/>
                <a:ea typeface="微软雅黑" panose="020B0503020204020204" charset="-122"/>
                <a:sym typeface="+mn-ea"/>
              </a:rPr>
              <a:t>》</a:t>
            </a:r>
            <a:r>
              <a:rPr lang="en-US" altLang="zh-CN" sz="2000" dirty="0">
                <a:solidFill>
                  <a:srgbClr val="65AA81"/>
                </a:solidFill>
                <a:latin typeface="微软雅黑" panose="020B0503020204020204" charset="-122"/>
                <a:ea typeface="微软雅黑" panose="020B0503020204020204" charset="-122"/>
                <a:sym typeface="+mn-ea"/>
              </a:rPr>
              <a:t>《</a:t>
            </a:r>
            <a:r>
              <a:rPr lang="zh-CN" altLang="en-US" sz="2000" dirty="0">
                <a:solidFill>
                  <a:srgbClr val="65AA81"/>
                </a:solidFill>
                <a:latin typeface="微软雅黑" panose="020B0503020204020204" charset="-122"/>
                <a:ea typeface="微软雅黑" panose="020B0503020204020204" charset="-122"/>
                <a:sym typeface="+mn-ea"/>
              </a:rPr>
              <a:t>风中奇缘</a:t>
            </a:r>
            <a:r>
              <a:rPr lang="en-US" altLang="zh-CN" sz="2000" dirty="0">
                <a:solidFill>
                  <a:srgbClr val="65AA81"/>
                </a:solidFill>
                <a:latin typeface="微软雅黑" panose="020B0503020204020204" charset="-122"/>
                <a:ea typeface="微软雅黑" panose="020B0503020204020204" charset="-122"/>
                <a:sym typeface="+mn-ea"/>
              </a:rPr>
              <a:t>》</a:t>
            </a:r>
            <a:endParaRPr lang="en-US" altLang="zh-CN" sz="2000" dirty="0">
              <a:solidFill>
                <a:srgbClr val="65AA81"/>
              </a:solidFill>
              <a:latin typeface="微软雅黑" panose="020B0503020204020204" charset="-122"/>
              <a:ea typeface="微软雅黑" panose="020B0503020204020204" charset="-122"/>
              <a:sym typeface="+mn-ea"/>
            </a:endParaRPr>
          </a:p>
          <a:p>
            <a:pPr algn="l"/>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780" y="2393630"/>
            <a:ext cx="2586684" cy="359187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425" y="2393630"/>
            <a:ext cx="3816165" cy="35918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1" presetClass="entr" presetSubtype="1" fill="hold" nodeType="afterEffect">
                                  <p:stCondLst>
                                    <p:cond delay="0"/>
                                  </p:stCondLst>
                                  <p:childTnLst>
                                    <p:set>
                                      <p:cBhvr>
                                        <p:cTn id="26" dur="500" fill="hold">
                                          <p:stCondLst>
                                            <p:cond delay="0"/>
                                          </p:stCondLst>
                                        </p:cTn>
                                        <p:tgtEl>
                                          <p:spTgt spid="3"/>
                                        </p:tgtEl>
                                        <p:attrNameLst>
                                          <p:attrName>style.visibility</p:attrName>
                                        </p:attrNameLst>
                                      </p:cBhvr>
                                      <p:to>
                                        <p:strVal val="visible"/>
                                      </p:to>
                                    </p:set>
                                    <p:animEffect transition="in" filter="wheel(1)">
                                      <p:cBhvr>
                                        <p:cTn id="27" dur="500"/>
                                        <p:tgtEl>
                                          <p:spTgt spid="3"/>
                                        </p:tgtEl>
                                      </p:cBhvr>
                                    </p:animEffect>
                                  </p:childTnLst>
                                </p:cTn>
                              </p:par>
                            </p:childTnLst>
                          </p:cTn>
                        </p:par>
                        <p:par>
                          <p:cTn id="28" fill="hold">
                            <p:stCondLst>
                              <p:cond delay="2500"/>
                            </p:stCondLst>
                            <p:childTnLst>
                              <p:par>
                                <p:cTn id="29" presetID="21" presetClass="entr" presetSubtype="1" fill="hold" nodeType="afterEffect">
                                  <p:stCondLst>
                                    <p:cond delay="0"/>
                                  </p:stCondLst>
                                  <p:childTnLst>
                                    <p:set>
                                      <p:cBhvr>
                                        <p:cTn id="30" dur="500" fill="hold">
                                          <p:stCondLst>
                                            <p:cond delay="0"/>
                                          </p:stCondLst>
                                        </p:cTn>
                                        <p:tgtEl>
                                          <p:spTgt spid="5"/>
                                        </p:tgtEl>
                                        <p:attrNameLst>
                                          <p:attrName>style.visibility</p:attrName>
                                        </p:attrNameLst>
                                      </p:cBhvr>
                                      <p:to>
                                        <p:strVal val="visible"/>
                                      </p:to>
                                    </p:set>
                                    <p:animEffect transition="in" filter="wheel(1)">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3.2 </a:t>
            </a:r>
            <a:r>
              <a:rPr lang="zh-CN" altLang="en-US" sz="2000" b="1" dirty="0" smtClean="0">
                <a:solidFill>
                  <a:srgbClr val="65AA81"/>
                </a:solidFill>
                <a:latin typeface="华文细黑" panose="02010600040101010101" charset="-122"/>
                <a:ea typeface="华文细黑" panose="02010600040101010101" charset="-122"/>
                <a:sym typeface="+mn-ea"/>
              </a:rPr>
              <a:t>结构</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2482044" y="1461219"/>
            <a:ext cx="6522812" cy="707886"/>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结构3——“大团圆”结局</a:t>
            </a:r>
            <a:endParaRPr sz="2000" b="1" dirty="0">
              <a:solidFill>
                <a:srgbClr val="65AA81"/>
              </a:solidFill>
              <a:latin typeface="微软雅黑" panose="020B0503020204020204" charset="-122"/>
              <a:ea typeface="微软雅黑" panose="020B0503020204020204" charset="-122"/>
              <a:sym typeface="+mn-ea"/>
            </a:endParaRPr>
          </a:p>
          <a:p>
            <a:pPr algn="l"/>
            <a:r>
              <a:rPr sz="2000" dirty="0" smtClean="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钟楼怪人》</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593" y="2480351"/>
            <a:ext cx="2296301" cy="3277134"/>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873" y="2479989"/>
            <a:ext cx="4953153" cy="32774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3" presetClass="entr" presetSubtype="32" fill="hold" nodeType="afterEffect">
                                  <p:stCondLst>
                                    <p:cond delay="0"/>
                                  </p:stCondLst>
                                  <p:childTnLst>
                                    <p:set>
                                      <p:cBhvr>
                                        <p:cTn id="26" dur="500" fill="hold">
                                          <p:stCondLst>
                                            <p:cond delay="0"/>
                                          </p:stCondLst>
                                        </p:cTn>
                                        <p:tgtEl>
                                          <p:spTgt spid="3"/>
                                        </p:tgtEl>
                                        <p:attrNameLst>
                                          <p:attrName>style.visibility</p:attrName>
                                        </p:attrNameLst>
                                      </p:cBhvr>
                                      <p:to>
                                        <p:strVal val="visible"/>
                                      </p:to>
                                    </p:set>
                                    <p:animEffect transition="in" filter="plus(out)">
                                      <p:cBhvr>
                                        <p:cTn id="27" dur="500"/>
                                        <p:tgtEl>
                                          <p:spTgt spid="3"/>
                                        </p:tgtEl>
                                      </p:cBhvr>
                                    </p:animEffect>
                                  </p:childTnLst>
                                </p:cTn>
                              </p:par>
                            </p:childTnLst>
                          </p:cTn>
                        </p:par>
                        <p:par>
                          <p:cTn id="28" fill="hold">
                            <p:stCondLst>
                              <p:cond delay="2500"/>
                            </p:stCondLst>
                            <p:childTnLst>
                              <p:par>
                                <p:cTn id="29" presetID="13" presetClass="entr" presetSubtype="32" fill="hold" nodeType="afterEffect">
                                  <p:stCondLst>
                                    <p:cond delay="0"/>
                                  </p:stCondLst>
                                  <p:childTnLst>
                                    <p:set>
                                      <p:cBhvr>
                                        <p:cTn id="30" dur="500" fill="hold">
                                          <p:stCondLst>
                                            <p:cond delay="0"/>
                                          </p:stCondLst>
                                        </p:cTn>
                                        <p:tgtEl>
                                          <p:spTgt spid="5"/>
                                        </p:tgtEl>
                                        <p:attrNameLst>
                                          <p:attrName>style.visibility</p:attrName>
                                        </p:attrNameLst>
                                      </p:cBhvr>
                                      <p:to>
                                        <p:strVal val="visible"/>
                                      </p:to>
                                    </p:set>
                                    <p:animEffect transition="in" filter="plus(ou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dirty="0" smtClean="0">
                <a:solidFill>
                  <a:schemeClr val="bg1"/>
                </a:solidFill>
                <a:latin typeface="华文细黑" panose="02010600040101010101" charset="-122"/>
                <a:ea typeface="华文细黑" panose="02010600040101010101" charset="-122"/>
              </a:rPr>
              <a:t>3.3</a:t>
            </a:r>
            <a:endParaRPr lang="en-US" altLang="zh-CN" sz="3200" dirty="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147935" y="4229480"/>
            <a:ext cx="5989320" cy="521970"/>
          </a:xfrm>
          <a:prstGeom prst="rect">
            <a:avLst/>
          </a:prstGeom>
          <a:noFill/>
        </p:spPr>
        <p:txBody>
          <a:bodyPr wrap="square" rtlCol="0">
            <a:spAutoFit/>
          </a:bodyPr>
          <a:lstStyle/>
          <a:p>
            <a:pPr algn="ctr" fontAlgn="auto">
              <a:lnSpc>
                <a:spcPct val="100000"/>
              </a:lnSpc>
            </a:pPr>
            <a:r>
              <a:rPr lang="zh-CN" altLang="en-US" sz="2800" b="1" dirty="0">
                <a:solidFill>
                  <a:srgbClr val="65AA81"/>
                </a:solidFill>
                <a:latin typeface="华文细黑" panose="02010600040101010101" charset="-122"/>
                <a:ea typeface="华文细黑" panose="02010600040101010101" charset="-122"/>
                <a:sym typeface="+mn-ea"/>
              </a:rPr>
              <a:t>主题</a:t>
            </a:r>
            <a:endParaRPr lang="zh-CN" altLang="en-US" sz="2800" b="1" dirty="0">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69180" y="1512270"/>
            <a:ext cx="9640570" cy="706755"/>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1</a:t>
            </a:r>
            <a:r>
              <a:rPr sz="2000" b="1" dirty="0">
                <a:solidFill>
                  <a:srgbClr val="65AA81"/>
                </a:solidFill>
                <a:latin typeface="微软雅黑" panose="020B0503020204020204" charset="-122"/>
                <a:ea typeface="微软雅黑" panose="020B0503020204020204" charset="-122"/>
                <a:sym typeface="+mn-ea"/>
              </a:rPr>
              <a:t>——强调教育的作用，在任何情况下都必须遵循公认的社会准则和道德规范。</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《星银岛》《小飞侠》</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6990" y="2678465"/>
            <a:ext cx="4772475" cy="281647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436" y="2678465"/>
            <a:ext cx="4579960" cy="2816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640570" cy="707886"/>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1</a:t>
            </a:r>
            <a:r>
              <a:rPr sz="2000" b="1" dirty="0">
                <a:solidFill>
                  <a:srgbClr val="65AA81"/>
                </a:solidFill>
                <a:latin typeface="微软雅黑" panose="020B0503020204020204" charset="-122"/>
                <a:ea typeface="微软雅黑" panose="020B0503020204020204" charset="-122"/>
                <a:sym typeface="+mn-ea"/>
              </a:rPr>
              <a:t>——强调教育的作用，在任何情况下都必须遵循公认的社会准则和道德规范。</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除了爱情，杀人、复仇也是美国主流动画片严格的禁忌。《</a:t>
            </a:r>
            <a:r>
              <a:rPr sz="2000" dirty="0" err="1">
                <a:solidFill>
                  <a:srgbClr val="65AA81"/>
                </a:solidFill>
                <a:latin typeface="微软雅黑" panose="020B0503020204020204" charset="-122"/>
                <a:ea typeface="微软雅黑" panose="020B0503020204020204" charset="-122"/>
                <a:sym typeface="+mn-ea"/>
              </a:rPr>
              <a:t>美女与野兽</a:t>
            </a:r>
            <a:r>
              <a:rPr sz="2000" dirty="0" smtClean="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7001426"/>
          <p:cNvPicPr>
            <a:picLocks noChangeAspect="1"/>
          </p:cNvPicPr>
          <p:nvPr/>
        </p:nvPicPr>
        <p:blipFill>
          <a:blip r:embed="rId2"/>
          <a:stretch>
            <a:fillRect/>
          </a:stretch>
        </p:blipFill>
        <p:spPr>
          <a:xfrm>
            <a:off x="494665" y="2874645"/>
            <a:ext cx="5524500" cy="2948305"/>
          </a:xfrm>
          <a:prstGeom prst="rect">
            <a:avLst/>
          </a:prstGeom>
        </p:spPr>
      </p:pic>
      <p:pic>
        <p:nvPicPr>
          <p:cNvPr id="5" name="图片 4" descr="QQ图片20211117001447"/>
          <p:cNvPicPr>
            <a:picLocks noChangeAspect="1"/>
          </p:cNvPicPr>
          <p:nvPr/>
        </p:nvPicPr>
        <p:blipFill>
          <a:blip r:embed="rId3"/>
          <a:stretch>
            <a:fillRect/>
          </a:stretch>
        </p:blipFill>
        <p:spPr>
          <a:xfrm>
            <a:off x="6113145" y="2866390"/>
            <a:ext cx="5581015" cy="2956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640570" cy="707886"/>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1</a:t>
            </a:r>
            <a:r>
              <a:rPr sz="2000" b="1" dirty="0">
                <a:solidFill>
                  <a:srgbClr val="65AA81"/>
                </a:solidFill>
                <a:latin typeface="微软雅黑" panose="020B0503020204020204" charset="-122"/>
                <a:ea typeface="微软雅黑" panose="020B0503020204020204" charset="-122"/>
                <a:sym typeface="+mn-ea"/>
              </a:rPr>
              <a:t>——强调教育的作用，在任何情况下都必须遵循公认的社会准则和道德规范。</a:t>
            </a:r>
            <a:endParaRPr sz="2000" b="1" dirty="0">
              <a:solidFill>
                <a:srgbClr val="65AA81"/>
              </a:solidFill>
              <a:latin typeface="微软雅黑" panose="020B0503020204020204" charset="-122"/>
              <a:ea typeface="微软雅黑" panose="020B0503020204020204" charset="-122"/>
              <a:sym typeface="+mn-ea"/>
            </a:endParaRPr>
          </a:p>
          <a:p>
            <a:pPr algn="l"/>
            <a:r>
              <a:rPr sz="2000" dirty="0" err="1">
                <a:solidFill>
                  <a:srgbClr val="65AA81"/>
                </a:solidFill>
                <a:latin typeface="微软雅黑" panose="020B0503020204020204" charset="-122"/>
                <a:ea typeface="微软雅黑" panose="020B0503020204020204" charset="-122"/>
                <a:sym typeface="+mn-ea"/>
              </a:rPr>
              <a:t>除了爱情，杀人、复仇也是美国主流动画片严格的禁忌</a:t>
            </a:r>
            <a:r>
              <a:rPr sz="2000" dirty="0" smtClean="0">
                <a:solidFill>
                  <a:srgbClr val="65AA81"/>
                </a:solidFill>
                <a:latin typeface="微软雅黑" panose="020B0503020204020204" charset="-122"/>
                <a:ea typeface="微软雅黑" panose="020B0503020204020204" charset="-122"/>
                <a:sym typeface="+mn-ea"/>
              </a:rPr>
              <a:t>。《</a:t>
            </a:r>
            <a:r>
              <a:rPr sz="2000" dirty="0" err="1">
                <a:solidFill>
                  <a:srgbClr val="65AA81"/>
                </a:solidFill>
                <a:latin typeface="微软雅黑" panose="020B0503020204020204" charset="-122"/>
                <a:ea typeface="微软雅黑" panose="020B0503020204020204" charset="-122"/>
                <a:sym typeface="+mn-ea"/>
              </a:rPr>
              <a:t>钟楼怪人</a:t>
            </a:r>
            <a:r>
              <a:rPr sz="2000" dirty="0" smtClean="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7001714"/>
          <p:cNvPicPr>
            <a:picLocks noChangeAspect="1"/>
          </p:cNvPicPr>
          <p:nvPr/>
        </p:nvPicPr>
        <p:blipFill>
          <a:blip r:embed="rId2"/>
          <a:stretch>
            <a:fillRect/>
          </a:stretch>
        </p:blipFill>
        <p:spPr>
          <a:xfrm>
            <a:off x="6174105" y="2934335"/>
            <a:ext cx="5293360" cy="2990215"/>
          </a:xfrm>
          <a:prstGeom prst="rect">
            <a:avLst/>
          </a:prstGeom>
        </p:spPr>
      </p:pic>
      <p:pic>
        <p:nvPicPr>
          <p:cNvPr id="5" name="图片 4" descr="QQ图片20211117001655"/>
          <p:cNvPicPr>
            <a:picLocks noChangeAspect="1"/>
          </p:cNvPicPr>
          <p:nvPr/>
        </p:nvPicPr>
        <p:blipFill>
          <a:blip r:embed="rId3"/>
          <a:stretch>
            <a:fillRect/>
          </a:stretch>
        </p:blipFill>
        <p:spPr>
          <a:xfrm>
            <a:off x="757555" y="2934335"/>
            <a:ext cx="5297170" cy="2998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4" presetClass="entr" presetSubtype="32" fill="hold" nodeType="afterEffect">
                                  <p:stCondLst>
                                    <p:cond delay="0"/>
                                  </p:stCondLst>
                                  <p:childTnLst>
                                    <p:set>
                                      <p:cBhvr>
                                        <p:cTn id="26" dur="500" fill="hold">
                                          <p:stCondLst>
                                            <p:cond delay="0"/>
                                          </p:stCondLst>
                                        </p:cTn>
                                        <p:tgtEl>
                                          <p:spTgt spid="5"/>
                                        </p:tgtEl>
                                        <p:attrNameLst>
                                          <p:attrName>style.visibility</p:attrName>
                                        </p:attrNameLst>
                                      </p:cBhvr>
                                      <p:to>
                                        <p:strVal val="visible"/>
                                      </p:to>
                                    </p:set>
                                    <p:animEffect transition="in" filter="box(out)">
                                      <p:cBhvr>
                                        <p:cTn id="27" dur="500"/>
                                        <p:tgtEl>
                                          <p:spTgt spid="5"/>
                                        </p:tgtEl>
                                      </p:cBhvr>
                                    </p:animEffect>
                                  </p:childTnLst>
                                </p:cTn>
                              </p:par>
                            </p:childTnLst>
                          </p:cTn>
                        </p:par>
                        <p:par>
                          <p:cTn id="28" fill="hold">
                            <p:stCondLst>
                              <p:cond delay="2500"/>
                            </p:stCondLst>
                            <p:childTnLst>
                              <p:par>
                                <p:cTn id="29" presetID="4" presetClass="entr" presetSubtype="32" fill="hold" nodeType="afterEffect">
                                  <p:stCondLst>
                                    <p:cond delay="0"/>
                                  </p:stCondLst>
                                  <p:childTnLst>
                                    <p:set>
                                      <p:cBhvr>
                                        <p:cTn id="30" dur="500" fill="hold">
                                          <p:stCondLst>
                                            <p:cond delay="0"/>
                                          </p:stCondLst>
                                        </p:cTn>
                                        <p:tgtEl>
                                          <p:spTgt spid="3"/>
                                        </p:tgtEl>
                                        <p:attrNameLst>
                                          <p:attrName>style.visibility</p:attrName>
                                        </p:attrNameLst>
                                      </p:cBhvr>
                                      <p:to>
                                        <p:strVal val="visible"/>
                                      </p:to>
                                    </p:set>
                                    <p:animEffect transition="in" filter="box(ou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640570" cy="707886"/>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1</a:t>
            </a:r>
            <a:r>
              <a:rPr sz="2000" b="1" dirty="0">
                <a:solidFill>
                  <a:srgbClr val="65AA81"/>
                </a:solidFill>
                <a:latin typeface="微软雅黑" panose="020B0503020204020204" charset="-122"/>
                <a:ea typeface="微软雅黑" panose="020B0503020204020204" charset="-122"/>
                <a:sym typeface="+mn-ea"/>
              </a:rPr>
              <a:t>——强调教育的作用，在任何情况下都必须遵循公认的社会准则和道德规范。</a:t>
            </a:r>
            <a:endParaRPr sz="2000" b="1" dirty="0">
              <a:solidFill>
                <a:srgbClr val="65AA81"/>
              </a:solidFill>
              <a:latin typeface="微软雅黑" panose="020B0503020204020204" charset="-122"/>
              <a:ea typeface="微软雅黑" panose="020B0503020204020204" charset="-122"/>
              <a:sym typeface="+mn-ea"/>
            </a:endParaRPr>
          </a:p>
          <a:p>
            <a:pPr algn="l"/>
            <a:r>
              <a:rPr sz="2000" dirty="0" err="1">
                <a:solidFill>
                  <a:srgbClr val="65AA81"/>
                </a:solidFill>
                <a:latin typeface="微软雅黑" panose="020B0503020204020204" charset="-122"/>
                <a:ea typeface="微软雅黑" panose="020B0503020204020204" charset="-122"/>
                <a:sym typeface="+mn-ea"/>
              </a:rPr>
              <a:t>除了爱情，杀人、复仇也是美国主流动画片严格的禁忌</a:t>
            </a:r>
            <a:r>
              <a:rPr sz="2000" dirty="0" smtClean="0">
                <a:solidFill>
                  <a:srgbClr val="65AA81"/>
                </a:solidFill>
                <a:latin typeface="微软雅黑" panose="020B0503020204020204" charset="-122"/>
                <a:ea typeface="微软雅黑" panose="020B0503020204020204" charset="-122"/>
                <a:sym typeface="+mn-ea"/>
              </a:rPr>
              <a:t>。《</a:t>
            </a:r>
            <a:r>
              <a:rPr lang="zh-CN" altLang="en-US" sz="2000" dirty="0">
                <a:solidFill>
                  <a:srgbClr val="65AA81"/>
                </a:solidFill>
                <a:latin typeface="微软雅黑" panose="020B0503020204020204" charset="-122"/>
                <a:ea typeface="微软雅黑" panose="020B0503020204020204" charset="-122"/>
                <a:sym typeface="+mn-ea"/>
              </a:rPr>
              <a:t>小飞侠</a:t>
            </a:r>
            <a:r>
              <a:rPr sz="2000" dirty="0" smtClean="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7002117"/>
          <p:cNvPicPr>
            <a:picLocks noChangeAspect="1"/>
          </p:cNvPicPr>
          <p:nvPr/>
        </p:nvPicPr>
        <p:blipFill>
          <a:blip r:embed="rId2"/>
          <a:stretch>
            <a:fillRect/>
          </a:stretch>
        </p:blipFill>
        <p:spPr>
          <a:xfrm>
            <a:off x="6181090" y="2652395"/>
            <a:ext cx="4620260" cy="3422650"/>
          </a:xfrm>
          <a:prstGeom prst="rect">
            <a:avLst/>
          </a:prstGeom>
        </p:spPr>
      </p:pic>
      <p:pic>
        <p:nvPicPr>
          <p:cNvPr id="5" name="图片 4" descr="QQ图片20211117001934"/>
          <p:cNvPicPr>
            <a:picLocks noChangeAspect="1"/>
          </p:cNvPicPr>
          <p:nvPr/>
        </p:nvPicPr>
        <p:blipFill>
          <a:blip r:embed="rId3"/>
          <a:stretch>
            <a:fillRect/>
          </a:stretch>
        </p:blipFill>
        <p:spPr>
          <a:xfrm>
            <a:off x="1304290" y="2652395"/>
            <a:ext cx="4590415" cy="3398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8" presetClass="entr" presetSubtype="32" fill="hold" nodeType="afterEffect">
                                  <p:stCondLst>
                                    <p:cond delay="0"/>
                                  </p:stCondLst>
                                  <p:childTnLst>
                                    <p:set>
                                      <p:cBhvr>
                                        <p:cTn id="26" dur="500" fill="hold">
                                          <p:stCondLst>
                                            <p:cond delay="0"/>
                                          </p:stCondLst>
                                        </p:cTn>
                                        <p:tgtEl>
                                          <p:spTgt spid="5"/>
                                        </p:tgtEl>
                                        <p:attrNameLst>
                                          <p:attrName>style.visibility</p:attrName>
                                        </p:attrNameLst>
                                      </p:cBhvr>
                                      <p:to>
                                        <p:strVal val="visible"/>
                                      </p:to>
                                    </p:set>
                                    <p:animEffect transition="in" filter="diamond(out)">
                                      <p:cBhvr>
                                        <p:cTn id="27" dur="500"/>
                                        <p:tgtEl>
                                          <p:spTgt spid="5"/>
                                        </p:tgtEl>
                                      </p:cBhvr>
                                    </p:animEffect>
                                  </p:childTnLst>
                                </p:cTn>
                              </p:par>
                            </p:childTnLst>
                          </p:cTn>
                        </p:par>
                        <p:par>
                          <p:cTn id="28" fill="hold">
                            <p:stCondLst>
                              <p:cond delay="2500"/>
                            </p:stCondLst>
                            <p:childTnLst>
                              <p:par>
                                <p:cTn id="29" presetID="8" presetClass="entr" presetSubtype="32" fill="hold" nodeType="afterEffect">
                                  <p:stCondLst>
                                    <p:cond delay="0"/>
                                  </p:stCondLst>
                                  <p:childTnLst>
                                    <p:set>
                                      <p:cBhvr>
                                        <p:cTn id="30" dur="500" fill="hold">
                                          <p:stCondLst>
                                            <p:cond delay="0"/>
                                          </p:stCondLst>
                                        </p:cTn>
                                        <p:tgtEl>
                                          <p:spTgt spid="3"/>
                                        </p:tgtEl>
                                        <p:attrNameLst>
                                          <p:attrName>style.visibility</p:attrName>
                                        </p:attrNameLst>
                                      </p:cBhvr>
                                      <p:to>
                                        <p:strVal val="visible"/>
                                      </p:to>
                                    </p:set>
                                    <p:animEffect transition="in" filter="diamond(ou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415415" y="1329690"/>
            <a:ext cx="9640570" cy="706755"/>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1</a:t>
            </a:r>
            <a:r>
              <a:rPr sz="2000" b="1" dirty="0">
                <a:solidFill>
                  <a:srgbClr val="65AA81"/>
                </a:solidFill>
                <a:latin typeface="微软雅黑" panose="020B0503020204020204" charset="-122"/>
                <a:ea typeface="微软雅黑" panose="020B0503020204020204" charset="-122"/>
                <a:sym typeface="+mn-ea"/>
              </a:rPr>
              <a:t>——强调教育的作用，在任何情况下都必须遵循公认的社会准则和道德规范。</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《花木兰》《狮子王》《虫虫特攻队》</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7002610"/>
          <p:cNvPicPr>
            <a:picLocks noChangeAspect="1"/>
          </p:cNvPicPr>
          <p:nvPr/>
        </p:nvPicPr>
        <p:blipFill>
          <a:blip r:embed="rId2"/>
          <a:stretch>
            <a:fillRect/>
          </a:stretch>
        </p:blipFill>
        <p:spPr>
          <a:xfrm>
            <a:off x="6542405" y="2144395"/>
            <a:ext cx="4324985" cy="2354580"/>
          </a:xfrm>
          <a:prstGeom prst="rect">
            <a:avLst/>
          </a:prstGeom>
        </p:spPr>
      </p:pic>
      <p:pic>
        <p:nvPicPr>
          <p:cNvPr id="5" name="图片 4" descr="QQ图片20211117002408"/>
          <p:cNvPicPr>
            <a:picLocks noChangeAspect="1"/>
          </p:cNvPicPr>
          <p:nvPr/>
        </p:nvPicPr>
        <p:blipFill>
          <a:blip r:embed="rId3"/>
          <a:stretch>
            <a:fillRect/>
          </a:stretch>
        </p:blipFill>
        <p:spPr>
          <a:xfrm>
            <a:off x="6542405" y="4697095"/>
            <a:ext cx="4312285" cy="1744980"/>
          </a:xfrm>
          <a:prstGeom prst="rect">
            <a:avLst/>
          </a:prstGeom>
        </p:spPr>
      </p:pic>
      <p:pic>
        <p:nvPicPr>
          <p:cNvPr id="6" name="图片 5" descr="QQ图片20211117002333"/>
          <p:cNvPicPr>
            <a:picLocks noChangeAspect="1"/>
          </p:cNvPicPr>
          <p:nvPr/>
        </p:nvPicPr>
        <p:blipFill>
          <a:blip r:embed="rId4"/>
          <a:stretch>
            <a:fillRect/>
          </a:stretch>
        </p:blipFill>
        <p:spPr>
          <a:xfrm>
            <a:off x="1195070" y="2822575"/>
            <a:ext cx="5008880" cy="264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415415" y="1408998"/>
            <a:ext cx="9640570" cy="1938992"/>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2</a:t>
            </a:r>
            <a:r>
              <a:rPr sz="2000" b="1" dirty="0">
                <a:solidFill>
                  <a:srgbClr val="65AA81"/>
                </a:solidFill>
                <a:latin typeface="微软雅黑" panose="020B0503020204020204" charset="-122"/>
                <a:ea typeface="微软雅黑" panose="020B0503020204020204" charset="-122"/>
                <a:sym typeface="+mn-ea"/>
              </a:rPr>
              <a:t>——</a:t>
            </a:r>
            <a:r>
              <a:rPr sz="2000" b="1" dirty="0" err="1">
                <a:solidFill>
                  <a:srgbClr val="65AA81"/>
                </a:solidFill>
                <a:latin typeface="微软雅黑" panose="020B0503020204020204" charset="-122"/>
                <a:ea typeface="微软雅黑" panose="020B0503020204020204" charset="-122"/>
                <a:sym typeface="+mn-ea"/>
              </a:rPr>
              <a:t>邪不能压正，正义和善良永远战胜邪恶和贪婪</a:t>
            </a:r>
            <a:r>
              <a:rPr sz="2000" b="1" dirty="0" smtClean="0">
                <a:solidFill>
                  <a:srgbClr val="65AA81"/>
                </a:solidFill>
                <a:latin typeface="微软雅黑" panose="020B0503020204020204" charset="-122"/>
                <a:ea typeface="微软雅黑" panose="020B0503020204020204" charset="-122"/>
                <a:sym typeface="+mn-ea"/>
              </a:rPr>
              <a:t>。</a:t>
            </a:r>
            <a:endParaRPr lang="en-US" sz="2000" b="1" dirty="0" smtClean="0">
              <a:solidFill>
                <a:srgbClr val="65AA81"/>
              </a:solidFill>
              <a:latin typeface="微软雅黑" panose="020B0503020204020204" charset="-122"/>
              <a:ea typeface="微软雅黑" panose="020B0503020204020204" charset="-122"/>
              <a:sym typeface="+mn-ea"/>
            </a:endParaRPr>
          </a:p>
          <a:p>
            <a:pPr algn="l"/>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正义的一方无论多么软弱、多么无力，量终一定要战胜敌人。</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以下是美国动画片中以弱胜强的一些常见的模式。</a:t>
            </a:r>
            <a:endParaRPr sz="2000" dirty="0">
              <a:solidFill>
                <a:srgbClr val="65AA81"/>
              </a:solidFill>
              <a:latin typeface="微软雅黑" panose="020B0503020204020204" charset="-122"/>
              <a:ea typeface="微软雅黑" panose="020B0503020204020204" charset="-122"/>
              <a:sym typeface="+mn-ea"/>
            </a:endParaRPr>
          </a:p>
          <a:p>
            <a:pPr algn="l"/>
            <a:r>
              <a:rPr lang="en-US" sz="2000" b="1" dirty="0">
                <a:solidFill>
                  <a:srgbClr val="65AA81"/>
                </a:solidFill>
                <a:latin typeface="微软雅黑" panose="020B0503020204020204" charset="-122"/>
                <a:ea typeface="微软雅黑" panose="020B0503020204020204" charset="-122"/>
                <a:sym typeface="+mn-ea"/>
              </a:rPr>
              <a:t>1</a:t>
            </a:r>
            <a:r>
              <a:rPr lang="zh-CN" altLang="en-US"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神迹。</a:t>
            </a:r>
            <a:r>
              <a:rPr sz="2000" dirty="0">
                <a:solidFill>
                  <a:srgbClr val="65AA81"/>
                </a:solidFill>
                <a:latin typeface="微软雅黑" panose="020B0503020204020204" charset="-122"/>
                <a:ea typeface="微软雅黑" panose="020B0503020204020204" charset="-122"/>
                <a:sym typeface="+mn-ea"/>
              </a:rPr>
              <a:t>所谓”神迹”是指以神的力量获取胜利。</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《白雪公主和七个小矮人》《睡美人》《阿拉丁》《埃及王子》</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782" y="3737179"/>
            <a:ext cx="2716568" cy="194077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8666" y="3737179"/>
            <a:ext cx="3572642" cy="194077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9849" y="3737179"/>
            <a:ext cx="2632860" cy="1940777"/>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1250" y="3737178"/>
            <a:ext cx="1940777" cy="19407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526540" y="1236677"/>
            <a:ext cx="9640570" cy="1014730"/>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2</a:t>
            </a:r>
            <a:r>
              <a:rPr sz="2000" b="1" dirty="0">
                <a:solidFill>
                  <a:srgbClr val="65AA81"/>
                </a:solidFill>
                <a:latin typeface="微软雅黑" panose="020B0503020204020204" charset="-122"/>
                <a:ea typeface="微软雅黑" panose="020B0503020204020204" charset="-122"/>
                <a:sym typeface="+mn-ea"/>
              </a:rPr>
              <a:t>——</a:t>
            </a:r>
            <a:r>
              <a:rPr sz="2000" b="1" dirty="0" err="1">
                <a:solidFill>
                  <a:srgbClr val="65AA81"/>
                </a:solidFill>
                <a:latin typeface="微软雅黑" panose="020B0503020204020204" charset="-122"/>
                <a:ea typeface="微软雅黑" panose="020B0503020204020204" charset="-122"/>
                <a:sym typeface="+mn-ea"/>
              </a:rPr>
              <a:t>邪不能压正，正义和善良永远战胜邪恶和贪婪</a:t>
            </a:r>
            <a:r>
              <a:rPr sz="2000" b="1" dirty="0" smtClean="0">
                <a:solidFill>
                  <a:srgbClr val="65AA81"/>
                </a:solidFill>
                <a:latin typeface="微软雅黑" panose="020B0503020204020204" charset="-122"/>
                <a:ea typeface="微软雅黑" panose="020B0503020204020204" charset="-122"/>
                <a:sym typeface="+mn-ea"/>
              </a:rPr>
              <a:t>。</a:t>
            </a:r>
            <a:endParaRPr sz="2000" b="1" dirty="0">
              <a:solidFill>
                <a:srgbClr val="65AA81"/>
              </a:solidFill>
              <a:latin typeface="微软雅黑" panose="020B0503020204020204" charset="-122"/>
              <a:ea typeface="微软雅黑" panose="020B0503020204020204" charset="-122"/>
              <a:sym typeface="+mn-ea"/>
            </a:endParaRPr>
          </a:p>
          <a:p>
            <a:pPr algn="l"/>
            <a:r>
              <a:rPr lang="en-US" sz="2000" b="1" dirty="0">
                <a:solidFill>
                  <a:srgbClr val="65AA81"/>
                </a:solidFill>
                <a:latin typeface="微软雅黑" panose="020B0503020204020204" charset="-122"/>
                <a:ea typeface="微软雅黑" panose="020B0503020204020204" charset="-122"/>
                <a:sym typeface="+mn-ea"/>
              </a:rPr>
              <a:t>2</a:t>
            </a:r>
            <a:r>
              <a:rPr lang="zh-CN" altLang="en-US"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智慧。</a:t>
            </a:r>
            <a:r>
              <a:rPr sz="2000" dirty="0">
                <a:solidFill>
                  <a:srgbClr val="65AA81"/>
                </a:solidFill>
                <a:latin typeface="微软雅黑" panose="020B0503020204020204" charset="-122"/>
                <a:ea typeface="微软雅黑" panose="020B0503020204020204" charset="-122"/>
                <a:sym typeface="+mn-ea"/>
              </a:rPr>
              <a:t>通过智慧，弱小者使自己变得更强大，从而战胜敌人。</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《美国鼠谭》《虫虫特攻队》《</a:t>
            </a:r>
            <a:r>
              <a:rPr sz="2000" dirty="0" err="1">
                <a:solidFill>
                  <a:srgbClr val="65AA81"/>
                </a:solidFill>
                <a:latin typeface="微软雅黑" panose="020B0503020204020204" charset="-122"/>
                <a:ea typeface="微软雅黑" panose="020B0503020204020204" charset="-122"/>
                <a:sym typeface="+mn-ea"/>
              </a:rPr>
              <a:t>怪物史菜克</a:t>
            </a:r>
            <a:r>
              <a:rPr sz="2000" dirty="0" smtClean="0">
                <a:solidFill>
                  <a:srgbClr val="65AA81"/>
                </a:solidFill>
                <a:latin typeface="微软雅黑" panose="020B0503020204020204" charset="-122"/>
                <a:ea typeface="微软雅黑" panose="020B0503020204020204" charset="-122"/>
                <a:sym typeface="+mn-ea"/>
              </a:rPr>
              <a:t>》</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7003326"/>
          <p:cNvPicPr>
            <a:picLocks noChangeAspect="1"/>
          </p:cNvPicPr>
          <p:nvPr/>
        </p:nvPicPr>
        <p:blipFill>
          <a:blip r:embed="rId2"/>
          <a:stretch>
            <a:fillRect/>
          </a:stretch>
        </p:blipFill>
        <p:spPr>
          <a:xfrm>
            <a:off x="5922010" y="2876550"/>
            <a:ext cx="5559425" cy="3153410"/>
          </a:xfrm>
          <a:prstGeom prst="rect">
            <a:avLst/>
          </a:prstGeom>
        </p:spPr>
      </p:pic>
      <p:pic>
        <p:nvPicPr>
          <p:cNvPr id="5" name="图片 4" descr="QQ图片20211117003316"/>
          <p:cNvPicPr>
            <a:picLocks noChangeAspect="1"/>
          </p:cNvPicPr>
          <p:nvPr/>
        </p:nvPicPr>
        <p:blipFill>
          <a:blip r:embed="rId3"/>
          <a:stretch>
            <a:fillRect/>
          </a:stretch>
        </p:blipFill>
        <p:spPr>
          <a:xfrm>
            <a:off x="1024255" y="4502785"/>
            <a:ext cx="4785995" cy="1937385"/>
          </a:xfrm>
          <a:prstGeom prst="rect">
            <a:avLst/>
          </a:prstGeom>
        </p:spPr>
      </p:pic>
      <p:pic>
        <p:nvPicPr>
          <p:cNvPr id="6" name="图片 5" descr="QQ图片20211117002842"/>
          <p:cNvPicPr>
            <a:picLocks noChangeAspect="1"/>
          </p:cNvPicPr>
          <p:nvPr/>
        </p:nvPicPr>
        <p:blipFill>
          <a:blip r:embed="rId4"/>
          <a:stretch>
            <a:fillRect/>
          </a:stretch>
        </p:blipFill>
        <p:spPr>
          <a:xfrm>
            <a:off x="2262505" y="2468880"/>
            <a:ext cx="3547745" cy="1937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par>
                          <p:cTn id="28" fill="hold">
                            <p:stCondLst>
                              <p:cond delay="2500"/>
                            </p:stCondLst>
                            <p:childTnLst>
                              <p:par>
                                <p:cTn id="29" presetID="9"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par>
                          <p:cTn id="32" fill="hold">
                            <p:stCondLst>
                              <p:cond delay="3000"/>
                            </p:stCondLst>
                            <p:childTnLst>
                              <p:par>
                                <p:cTn id="33" presetID="9"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dissolv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413510"/>
            <a:ext cx="9239885"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表现形式1——人物造型的符号化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20世纪90年代之后，造型无法继续维持其符号化的特点。这些形象的塑造更依赖于人物行为在故事中的发展，而不是造型。</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《冰河世纪》中的剑齿虎</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《怪物公司》中的毛怪。</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24423"/>
          <p:cNvPicPr>
            <a:picLocks noChangeAspect="1"/>
          </p:cNvPicPr>
          <p:nvPr/>
        </p:nvPicPr>
        <p:blipFill>
          <a:blip r:embed="rId2"/>
          <a:stretch>
            <a:fillRect/>
          </a:stretch>
        </p:blipFill>
        <p:spPr>
          <a:xfrm>
            <a:off x="770890" y="3129280"/>
            <a:ext cx="5306060" cy="2821305"/>
          </a:xfrm>
          <a:prstGeom prst="rect">
            <a:avLst/>
          </a:prstGeom>
        </p:spPr>
      </p:pic>
      <p:pic>
        <p:nvPicPr>
          <p:cNvPr id="5" name="图片 4" descr="QQ图片20211114124420"/>
          <p:cNvPicPr>
            <a:picLocks noChangeAspect="1"/>
          </p:cNvPicPr>
          <p:nvPr/>
        </p:nvPicPr>
        <p:blipFill>
          <a:blip r:embed="rId3"/>
          <a:stretch>
            <a:fillRect/>
          </a:stretch>
        </p:blipFill>
        <p:spPr>
          <a:xfrm>
            <a:off x="6200775" y="3129280"/>
            <a:ext cx="5080635" cy="2811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ppt_y</p:attrName>
                                        </p:attrNameLst>
                                      </p:cBhvr>
                                      <p:tavLst>
                                        <p:tav tm="0">
                                          <p:val>
                                            <p:strVal val="#ppt_y+#ppt_h*1.125000"/>
                                          </p:val>
                                        </p:tav>
                                        <p:tav tm="100000">
                                          <p:val>
                                            <p:strVal val="#ppt_y"/>
                                          </p:val>
                                        </p:tav>
                                      </p:tavLst>
                                    </p:anim>
                                    <p:animEffect transition="in" filter="wipe(up)">
                                      <p:cBhvr>
                                        <p:cTn id="28" dur="500"/>
                                        <p:tgtEl>
                                          <p:spTgt spid="3"/>
                                        </p:tgtEl>
                                      </p:cBhvr>
                                    </p:animEffect>
                                  </p:childTnLst>
                                </p:cTn>
                              </p:par>
                            </p:childTnLst>
                          </p:cTn>
                        </p:par>
                        <p:par>
                          <p:cTn id="29" fill="hold">
                            <p:stCondLst>
                              <p:cond delay="2500"/>
                            </p:stCondLst>
                            <p:childTnLst>
                              <p:par>
                                <p:cTn id="30" presetID="12" presetClass="entr" presetSubtype="4"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p:tgtEl>
                                          <p:spTgt spid="5"/>
                                        </p:tgtEl>
                                        <p:attrNameLst>
                                          <p:attrName>ppt_y</p:attrName>
                                        </p:attrNameLst>
                                      </p:cBhvr>
                                      <p:tavLst>
                                        <p:tav tm="0">
                                          <p:val>
                                            <p:strVal val="#ppt_y+#ppt_h*1.125000"/>
                                          </p:val>
                                        </p:tav>
                                        <p:tav tm="100000">
                                          <p:val>
                                            <p:strVal val="#ppt_y"/>
                                          </p:val>
                                        </p:tav>
                                      </p:tavLst>
                                    </p:anim>
                                    <p:animEffect transition="in" filter="wipe(up)">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82700" y="1131710"/>
            <a:ext cx="9640570" cy="1014730"/>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2</a:t>
            </a:r>
            <a:r>
              <a:rPr sz="2000" b="1" dirty="0">
                <a:solidFill>
                  <a:srgbClr val="65AA81"/>
                </a:solidFill>
                <a:latin typeface="微软雅黑" panose="020B0503020204020204" charset="-122"/>
                <a:ea typeface="微软雅黑" panose="020B0503020204020204" charset="-122"/>
                <a:sym typeface="+mn-ea"/>
              </a:rPr>
              <a:t>——邪不能压正，正义和善良永远战胜邪恶和贪婪。</a:t>
            </a:r>
            <a:endParaRPr sz="2000" b="1" dirty="0">
              <a:solidFill>
                <a:srgbClr val="65AA81"/>
              </a:solidFill>
              <a:latin typeface="微软雅黑" panose="020B0503020204020204" charset="-122"/>
              <a:ea typeface="微软雅黑" panose="020B0503020204020204" charset="-122"/>
              <a:sym typeface="+mn-ea"/>
            </a:endParaRPr>
          </a:p>
          <a:p>
            <a:pPr algn="l"/>
            <a:r>
              <a:rPr lang="en-US" sz="2000" b="1" dirty="0">
                <a:solidFill>
                  <a:srgbClr val="65AA81"/>
                </a:solidFill>
                <a:latin typeface="微软雅黑" panose="020B0503020204020204" charset="-122"/>
                <a:ea typeface="微软雅黑" panose="020B0503020204020204" charset="-122"/>
                <a:sym typeface="+mn-ea"/>
              </a:rPr>
              <a:t>3</a:t>
            </a:r>
            <a:r>
              <a:rPr lang="zh-CN" altLang="en-US"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坚韧和勇敢</a:t>
            </a:r>
            <a:r>
              <a:rPr sz="2000" dirty="0">
                <a:solidFill>
                  <a:srgbClr val="65AA81"/>
                </a:solidFill>
                <a:latin typeface="微软雅黑" panose="020B0503020204020204" charset="-122"/>
                <a:ea typeface="微软雅黑" panose="020B0503020204020204" charset="-122"/>
                <a:sym typeface="+mn-ea"/>
              </a:rPr>
              <a:t>。往往是以不惜牺牲个人的英雄行为来战胜强者或克服困难。</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《大力士》《小马王》《狐狸和猎狗》《战鸽快飞》</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2850" y="2252980"/>
            <a:ext cx="2901315" cy="411734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4145" y="2263140"/>
            <a:ext cx="3078480" cy="4114165"/>
          </a:xfrm>
          <a:prstGeom prst="rect">
            <a:avLst/>
          </a:prstGeom>
        </p:spPr>
      </p:pic>
      <p:pic>
        <p:nvPicPr>
          <p:cNvPr id="6" name="图片 5" descr="QQ图片20211117003617"/>
          <p:cNvPicPr>
            <a:picLocks noChangeAspect="1"/>
          </p:cNvPicPr>
          <p:nvPr/>
        </p:nvPicPr>
        <p:blipFill>
          <a:blip r:embed="rId4"/>
          <a:stretch>
            <a:fillRect/>
          </a:stretch>
        </p:blipFill>
        <p:spPr>
          <a:xfrm>
            <a:off x="4345940" y="4140835"/>
            <a:ext cx="3187065" cy="2244725"/>
          </a:xfrm>
          <a:prstGeom prst="rect">
            <a:avLst/>
          </a:prstGeom>
        </p:spPr>
      </p:pic>
      <p:pic>
        <p:nvPicPr>
          <p:cNvPr id="7" name="图片 6" descr="QQ图片20211117003528"/>
          <p:cNvPicPr>
            <a:picLocks noChangeAspect="1"/>
          </p:cNvPicPr>
          <p:nvPr/>
        </p:nvPicPr>
        <p:blipFill>
          <a:blip r:embed="rId5"/>
          <a:stretch>
            <a:fillRect/>
          </a:stretch>
        </p:blipFill>
        <p:spPr>
          <a:xfrm>
            <a:off x="4345940" y="2253615"/>
            <a:ext cx="3186430" cy="1795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3" presetClass="entr" presetSubtype="32" fill="hold" nodeType="afterEffect">
                                  <p:stCondLst>
                                    <p:cond delay="0"/>
                                  </p:stCondLst>
                                  <p:childTnLst>
                                    <p:set>
                                      <p:cBhvr>
                                        <p:cTn id="26" dur="500" fill="hold">
                                          <p:stCondLst>
                                            <p:cond delay="0"/>
                                          </p:stCondLst>
                                        </p:cTn>
                                        <p:tgtEl>
                                          <p:spTgt spid="3"/>
                                        </p:tgtEl>
                                        <p:attrNameLst>
                                          <p:attrName>style.visibility</p:attrName>
                                        </p:attrNameLst>
                                      </p:cBhvr>
                                      <p:to>
                                        <p:strVal val="visible"/>
                                      </p:to>
                                    </p:set>
                                    <p:animEffect transition="in" filter="plus(out)">
                                      <p:cBhvr>
                                        <p:cTn id="27" dur="500"/>
                                        <p:tgtEl>
                                          <p:spTgt spid="3"/>
                                        </p:tgtEl>
                                      </p:cBhvr>
                                    </p:animEffect>
                                  </p:childTnLst>
                                </p:cTn>
                              </p:par>
                            </p:childTnLst>
                          </p:cTn>
                        </p:par>
                        <p:par>
                          <p:cTn id="28" fill="hold">
                            <p:stCondLst>
                              <p:cond delay="2500"/>
                            </p:stCondLst>
                            <p:childTnLst>
                              <p:par>
                                <p:cTn id="29" presetID="13" presetClass="entr" presetSubtype="32" fill="hold" nodeType="afterEffect">
                                  <p:stCondLst>
                                    <p:cond delay="0"/>
                                  </p:stCondLst>
                                  <p:childTnLst>
                                    <p:set>
                                      <p:cBhvr>
                                        <p:cTn id="30" dur="500" fill="hold">
                                          <p:stCondLst>
                                            <p:cond delay="0"/>
                                          </p:stCondLst>
                                        </p:cTn>
                                        <p:tgtEl>
                                          <p:spTgt spid="5"/>
                                        </p:tgtEl>
                                        <p:attrNameLst>
                                          <p:attrName>style.visibility</p:attrName>
                                        </p:attrNameLst>
                                      </p:cBhvr>
                                      <p:to>
                                        <p:strVal val="visible"/>
                                      </p:to>
                                    </p:set>
                                    <p:animEffect transition="in" filter="plus(out)">
                                      <p:cBhvr>
                                        <p:cTn id="31" dur="500"/>
                                        <p:tgtEl>
                                          <p:spTgt spid="5"/>
                                        </p:tgtEl>
                                      </p:cBhvr>
                                    </p:animEffect>
                                  </p:childTnLst>
                                </p:cTn>
                              </p:par>
                            </p:childTnLst>
                          </p:cTn>
                        </p:par>
                        <p:par>
                          <p:cTn id="32" fill="hold">
                            <p:stCondLst>
                              <p:cond delay="3000"/>
                            </p:stCondLst>
                            <p:childTnLst>
                              <p:par>
                                <p:cTn id="33" presetID="13" presetClass="entr" presetSubtype="32" fill="hold" nodeType="afterEffect">
                                  <p:stCondLst>
                                    <p:cond delay="0"/>
                                  </p:stCondLst>
                                  <p:childTnLst>
                                    <p:set>
                                      <p:cBhvr>
                                        <p:cTn id="34" dur="500" fill="hold">
                                          <p:stCondLst>
                                            <p:cond delay="0"/>
                                          </p:stCondLst>
                                        </p:cTn>
                                        <p:tgtEl>
                                          <p:spTgt spid="6"/>
                                        </p:tgtEl>
                                        <p:attrNameLst>
                                          <p:attrName>style.visibility</p:attrName>
                                        </p:attrNameLst>
                                      </p:cBhvr>
                                      <p:to>
                                        <p:strVal val="visible"/>
                                      </p:to>
                                    </p:set>
                                    <p:animEffect transition="in" filter="plus(out)">
                                      <p:cBhvr>
                                        <p:cTn id="35" dur="500"/>
                                        <p:tgtEl>
                                          <p:spTgt spid="6"/>
                                        </p:tgtEl>
                                      </p:cBhvr>
                                    </p:animEffect>
                                  </p:childTnLst>
                                </p:cTn>
                              </p:par>
                            </p:childTnLst>
                          </p:cTn>
                        </p:par>
                        <p:par>
                          <p:cTn id="36" fill="hold">
                            <p:stCondLst>
                              <p:cond delay="3500"/>
                            </p:stCondLst>
                            <p:childTnLst>
                              <p:par>
                                <p:cTn id="37" presetID="13" presetClass="entr" presetSubtype="32" fill="hold" nodeType="afterEffect">
                                  <p:stCondLst>
                                    <p:cond delay="0"/>
                                  </p:stCondLst>
                                  <p:childTnLst>
                                    <p:set>
                                      <p:cBhvr>
                                        <p:cTn id="38" dur="500" fill="hold">
                                          <p:stCondLst>
                                            <p:cond delay="0"/>
                                          </p:stCondLst>
                                        </p:cTn>
                                        <p:tgtEl>
                                          <p:spTgt spid="7"/>
                                        </p:tgtEl>
                                        <p:attrNameLst>
                                          <p:attrName>style.visibility</p:attrName>
                                        </p:attrNameLst>
                                      </p:cBhvr>
                                      <p:to>
                                        <p:strVal val="visible"/>
                                      </p:to>
                                    </p:set>
                                    <p:animEffect transition="in" filter="plus(ou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173952"/>
            <a:ext cx="9640570" cy="1014730"/>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2</a:t>
            </a:r>
            <a:r>
              <a:rPr sz="2000" b="1" dirty="0">
                <a:solidFill>
                  <a:srgbClr val="65AA81"/>
                </a:solidFill>
                <a:latin typeface="微软雅黑" panose="020B0503020204020204" charset="-122"/>
                <a:ea typeface="微软雅黑" panose="020B0503020204020204" charset="-122"/>
                <a:sym typeface="+mn-ea"/>
              </a:rPr>
              <a:t>——邪不能压正，正义和善良永远战胜邪恶和贪婪。</a:t>
            </a:r>
            <a:endParaRPr sz="2000" b="1" dirty="0">
              <a:solidFill>
                <a:srgbClr val="65AA81"/>
              </a:solidFill>
              <a:latin typeface="微软雅黑" panose="020B0503020204020204" charset="-122"/>
              <a:ea typeface="微软雅黑" panose="020B0503020204020204" charset="-122"/>
              <a:sym typeface="+mn-ea"/>
            </a:endParaRPr>
          </a:p>
          <a:p>
            <a:pPr algn="l"/>
            <a:r>
              <a:rPr lang="en-US" sz="2000" b="1" dirty="0">
                <a:solidFill>
                  <a:srgbClr val="65AA81"/>
                </a:solidFill>
                <a:latin typeface="微软雅黑" panose="020B0503020204020204" charset="-122"/>
                <a:ea typeface="微软雅黑" panose="020B0503020204020204" charset="-122"/>
                <a:sym typeface="+mn-ea"/>
              </a:rPr>
              <a:t>4</a:t>
            </a:r>
            <a:r>
              <a:rPr lang="zh-CN" altLang="en-US" sz="2000" b="1" dirty="0">
                <a:solidFill>
                  <a:srgbClr val="65AA81"/>
                </a:solidFill>
                <a:latin typeface="微软雅黑" panose="020B0503020204020204" charset="-122"/>
                <a:ea typeface="微软雅黑" panose="020B0503020204020204" charset="-122"/>
                <a:sym typeface="+mn-ea"/>
              </a:rPr>
              <a:t>、</a:t>
            </a:r>
            <a:r>
              <a:rPr sz="2000" b="1" dirty="0" err="1">
                <a:solidFill>
                  <a:srgbClr val="65AA81"/>
                </a:solidFill>
                <a:latin typeface="微软雅黑" panose="020B0503020204020204" charset="-122"/>
                <a:ea typeface="微软雅黑" panose="020B0503020204020204" charset="-122"/>
                <a:sym typeface="+mn-ea"/>
              </a:rPr>
              <a:t>全体动员。</a:t>
            </a:r>
            <a:r>
              <a:rPr sz="2000" dirty="0" err="1">
                <a:solidFill>
                  <a:srgbClr val="65AA81"/>
                </a:solidFill>
                <a:latin typeface="微软雅黑" panose="020B0503020204020204" charset="-122"/>
                <a:ea typeface="微软雅黑" panose="020B0503020204020204" charset="-122"/>
                <a:sym typeface="+mn-ea"/>
              </a:rPr>
              <a:t>以集体的力量战胜敌人</a:t>
            </a:r>
            <a:r>
              <a:rPr sz="2000" dirty="0" smtClean="0">
                <a:solidFill>
                  <a:srgbClr val="65AA81"/>
                </a:solidFill>
                <a:latin typeface="微软雅黑" panose="020B0503020204020204" charset="-122"/>
                <a:ea typeface="微软雅黑" panose="020B0503020204020204" charset="-122"/>
                <a:sym typeface="+mn-ea"/>
              </a:rPr>
              <a:t>。</a:t>
            </a:r>
            <a:endParaRPr lang="en-US" sz="2000" dirty="0" smtClean="0">
              <a:solidFill>
                <a:srgbClr val="65AA81"/>
              </a:solidFill>
              <a:latin typeface="微软雅黑" panose="020B0503020204020204" charset="-122"/>
              <a:ea typeface="微软雅黑" panose="020B0503020204020204" charset="-122"/>
              <a:sym typeface="+mn-ea"/>
            </a:endParaRPr>
          </a:p>
          <a:p>
            <a:pPr algn="l"/>
            <a:r>
              <a:rPr sz="2000" dirty="0" smtClean="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101忠狗》《钟楼怪人》《蚁哥正传》《小鸡快跑》</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91" y="2700126"/>
            <a:ext cx="1954901" cy="263694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185" y="3027045"/>
            <a:ext cx="2805430" cy="185547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9180" y="3019425"/>
            <a:ext cx="3113405" cy="1855470"/>
          </a:xfrm>
          <a:prstGeom prst="rect">
            <a:avLst/>
          </a:prstGeom>
        </p:spPr>
      </p:pic>
      <p:pic>
        <p:nvPicPr>
          <p:cNvPr id="7" name="图片 6" descr="QQ图片20211116142714"/>
          <p:cNvPicPr>
            <a:picLocks noChangeAspect="1"/>
          </p:cNvPicPr>
          <p:nvPr/>
        </p:nvPicPr>
        <p:blipFill>
          <a:blip r:embed="rId5"/>
          <a:stretch>
            <a:fillRect/>
          </a:stretch>
        </p:blipFill>
        <p:spPr>
          <a:xfrm>
            <a:off x="2395855" y="3027045"/>
            <a:ext cx="3302000" cy="1847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270966"/>
            <a:ext cx="9640570" cy="1014730"/>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2</a:t>
            </a:r>
            <a:r>
              <a:rPr sz="2000" b="1" dirty="0">
                <a:solidFill>
                  <a:srgbClr val="65AA81"/>
                </a:solidFill>
                <a:latin typeface="微软雅黑" panose="020B0503020204020204" charset="-122"/>
                <a:ea typeface="微软雅黑" panose="020B0503020204020204" charset="-122"/>
                <a:sym typeface="+mn-ea"/>
              </a:rPr>
              <a:t>——邪不能压正，正义和善良永远战胜邪恶和贪婪。</a:t>
            </a:r>
            <a:endParaRPr sz="2000" b="1" dirty="0">
              <a:solidFill>
                <a:srgbClr val="65AA81"/>
              </a:solidFill>
              <a:latin typeface="微软雅黑" panose="020B0503020204020204" charset="-122"/>
              <a:ea typeface="微软雅黑" panose="020B0503020204020204" charset="-122"/>
              <a:sym typeface="+mn-ea"/>
            </a:endParaRPr>
          </a:p>
          <a:p>
            <a:pPr algn="l"/>
            <a:r>
              <a:rPr lang="en-US" sz="2000" b="1" dirty="0">
                <a:solidFill>
                  <a:srgbClr val="65AA81"/>
                </a:solidFill>
                <a:latin typeface="微软雅黑" panose="020B0503020204020204" charset="-122"/>
                <a:ea typeface="微软雅黑" panose="020B0503020204020204" charset="-122"/>
                <a:sym typeface="+mn-ea"/>
              </a:rPr>
              <a:t>5</a:t>
            </a:r>
            <a:r>
              <a:rPr lang="zh-CN" altLang="en-US"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混合。</a:t>
            </a:r>
            <a:r>
              <a:rPr sz="2000" dirty="0">
                <a:solidFill>
                  <a:srgbClr val="65AA81"/>
                </a:solidFill>
                <a:latin typeface="微软雅黑" panose="020B0503020204020204" charset="-122"/>
                <a:ea typeface="微软雅黑" panose="020B0503020204020204" charset="-122"/>
                <a:sym typeface="+mn-ea"/>
              </a:rPr>
              <a:t>有些影片解决问题的方法不是单一的，而是混合了多种不同的模式。</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《失落的帝国》</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8669" y="2435702"/>
            <a:ext cx="2756221" cy="376662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2482" y="2435702"/>
            <a:ext cx="2698923" cy="37666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4"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to="" calcmode="lin" valueType="num">
                                      <p:cBhvr>
                                        <p:cTn id="27" dur="1" fill="hold"/>
                                        <p:tgtEl>
                                          <p:spTgt spid="3"/>
                                        </p:tgtEl>
                                      </p:cBhvr>
                                    </p:anim>
                                  </p:childTnLst>
                                </p:cTn>
                              </p:par>
                            </p:childTnLst>
                          </p:cTn>
                        </p:par>
                        <p:par>
                          <p:cTn id="28" fill="hold">
                            <p:stCondLst>
                              <p:cond delay="2000"/>
                            </p:stCondLst>
                            <p:childTnLst>
                              <p:par>
                                <p:cTn id="29" presetID="24"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to="" calcmode="lin" valueType="num">
                                      <p:cBhvr>
                                        <p:cTn id="31"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640570" cy="1631216"/>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3</a:t>
            </a:r>
            <a:r>
              <a:rPr sz="2000" b="1" dirty="0">
                <a:solidFill>
                  <a:srgbClr val="65AA81"/>
                </a:solidFill>
                <a:latin typeface="微软雅黑" panose="020B0503020204020204" charset="-122"/>
                <a:ea typeface="微软雅黑" panose="020B0503020204020204" charset="-122"/>
                <a:sym typeface="+mn-ea"/>
              </a:rPr>
              <a:t>—— 长于猎奇而对非西方的文化进行改造。</a:t>
            </a:r>
            <a:endParaRPr sz="2000" b="1" dirty="0">
              <a:solidFill>
                <a:srgbClr val="65AA81"/>
              </a:solidFill>
              <a:latin typeface="微软雅黑" panose="020B0503020204020204" charset="-122"/>
              <a:ea typeface="微软雅黑" panose="020B0503020204020204" charset="-122"/>
              <a:sym typeface="+mn-ea"/>
            </a:endParaRPr>
          </a:p>
          <a:p>
            <a:pPr algn="l"/>
            <a:endParaRPr lang="en-US" sz="2000" dirty="0" smtClean="0">
              <a:solidFill>
                <a:srgbClr val="65AA81"/>
              </a:solidFill>
              <a:latin typeface="微软雅黑" panose="020B0503020204020204" charset="-122"/>
              <a:ea typeface="微软雅黑" panose="020B0503020204020204" charset="-122"/>
              <a:sym typeface="+mn-ea"/>
            </a:endParaRPr>
          </a:p>
          <a:p>
            <a:pPr algn="l"/>
            <a:r>
              <a:rPr sz="2000" dirty="0" smtClean="0">
                <a:solidFill>
                  <a:srgbClr val="65AA81"/>
                </a:solidFill>
                <a:latin typeface="微软雅黑" panose="020B0503020204020204" charset="-122"/>
                <a:ea typeface="微软雅黑" panose="020B0503020204020204" charset="-122"/>
                <a:sym typeface="+mn-ea"/>
              </a:rPr>
              <a:t>美国的主流动画电影改编自童话</a:t>
            </a:r>
            <a:r>
              <a:rPr sz="2000" dirty="0">
                <a:solidFill>
                  <a:srgbClr val="65AA81"/>
                </a:solidFill>
                <a:latin typeface="微软雅黑" panose="020B0503020204020204" charset="-122"/>
                <a:ea typeface="微软雅黑" panose="020B0503020204020204" charset="-122"/>
                <a:sym typeface="+mn-ea"/>
              </a:rPr>
              <a:t>、传说、历史的故事中我们看到，美国的动画电影在那些与其自身文化和观念相抵触的地方，都毫不犹豫地抛弃了原作的精神、思想及其文化的内涵。</a:t>
            </a:r>
            <a:endParaRPr sz="2000" dirty="0">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316990" y="1192907"/>
            <a:ext cx="9640570" cy="707886"/>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3</a:t>
            </a:r>
            <a:r>
              <a:rPr sz="2000" b="1" dirty="0">
                <a:solidFill>
                  <a:srgbClr val="65AA81"/>
                </a:solidFill>
                <a:latin typeface="微软雅黑" panose="020B0503020204020204" charset="-122"/>
                <a:ea typeface="微软雅黑" panose="020B0503020204020204" charset="-122"/>
                <a:sym typeface="+mn-ea"/>
              </a:rPr>
              <a:t>—— </a:t>
            </a:r>
            <a:r>
              <a:rPr sz="2000" b="1" dirty="0" err="1">
                <a:solidFill>
                  <a:srgbClr val="65AA81"/>
                </a:solidFill>
                <a:latin typeface="微软雅黑" panose="020B0503020204020204" charset="-122"/>
                <a:ea typeface="微软雅黑" panose="020B0503020204020204" charset="-122"/>
                <a:sym typeface="+mn-ea"/>
              </a:rPr>
              <a:t>长于猎奇而对非西方的文化进行改造</a:t>
            </a:r>
            <a:r>
              <a:rPr sz="2000" b="1" dirty="0" smtClean="0">
                <a:solidFill>
                  <a:srgbClr val="65AA81"/>
                </a:solidFill>
                <a:latin typeface="微软雅黑" panose="020B0503020204020204" charset="-122"/>
                <a:ea typeface="微软雅黑" panose="020B0503020204020204" charset="-122"/>
                <a:sym typeface="+mn-ea"/>
              </a:rPr>
              <a:t>。</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动画片《风中奇缘》和它的续集《伦敦之旅》叙述的是一个浪漫的爱情故事。</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4094" y="2193237"/>
            <a:ext cx="2820208" cy="377898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804" y="2193237"/>
            <a:ext cx="2785320" cy="3778981"/>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8415" y="2193237"/>
            <a:ext cx="2488953" cy="3778981"/>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0025" y="2193237"/>
            <a:ext cx="3283377" cy="37789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975090" y="1623060"/>
            <a:ext cx="10416810" cy="706755"/>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3</a:t>
            </a:r>
            <a:r>
              <a:rPr sz="2000" b="1" dirty="0">
                <a:solidFill>
                  <a:srgbClr val="65AA81"/>
                </a:solidFill>
                <a:latin typeface="微软雅黑" panose="020B0503020204020204" charset="-122"/>
                <a:ea typeface="微软雅黑" panose="020B0503020204020204" charset="-122"/>
                <a:sym typeface="+mn-ea"/>
              </a:rPr>
              <a:t>—— 长于猎奇而对非西方的文化进行改造。</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《花木兰》的主题紧扣花木兰女扮男装的困难和危险，以显示出花木兰的英勇和爱国热诚。</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7003925"/>
          <p:cNvPicPr>
            <a:picLocks noChangeAspect="1"/>
          </p:cNvPicPr>
          <p:nvPr/>
        </p:nvPicPr>
        <p:blipFill>
          <a:blip r:embed="rId2"/>
          <a:stretch>
            <a:fillRect/>
          </a:stretch>
        </p:blipFill>
        <p:spPr>
          <a:xfrm>
            <a:off x="6129655" y="2820670"/>
            <a:ext cx="5311140" cy="2853055"/>
          </a:xfrm>
          <a:prstGeom prst="rect">
            <a:avLst/>
          </a:prstGeom>
        </p:spPr>
      </p:pic>
      <p:pic>
        <p:nvPicPr>
          <p:cNvPr id="5" name="图片 4" descr="QQ图片20211117003908"/>
          <p:cNvPicPr>
            <a:picLocks noChangeAspect="1"/>
          </p:cNvPicPr>
          <p:nvPr/>
        </p:nvPicPr>
        <p:blipFill>
          <a:blip r:embed="rId3"/>
          <a:stretch>
            <a:fillRect/>
          </a:stretch>
        </p:blipFill>
        <p:spPr>
          <a:xfrm>
            <a:off x="716915" y="2820670"/>
            <a:ext cx="5307965" cy="2832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3.3 </a:t>
            </a:r>
            <a:r>
              <a:rPr lang="zh-CN" altLang="en-US" sz="2000" b="1" dirty="0" smtClean="0">
                <a:solidFill>
                  <a:srgbClr val="65AA81"/>
                </a:solidFill>
                <a:latin typeface="华文细黑" panose="02010600040101010101" charset="-122"/>
                <a:ea typeface="华文细黑" panose="02010600040101010101" charset="-122"/>
                <a:sym typeface="+mn-ea"/>
              </a:rPr>
              <a:t>主题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195811"/>
            <a:ext cx="10149840" cy="1014730"/>
          </a:xfrm>
          <a:prstGeom prst="rect">
            <a:avLst/>
          </a:prstGeom>
        </p:spPr>
        <p:txBody>
          <a:bodyPr wrap="square">
            <a:spAutoFit/>
          </a:bodyPr>
          <a:lstStyle/>
          <a:p>
            <a:pPr algn="l"/>
            <a:r>
              <a:rPr lang="zh-CN" sz="2000" b="1" dirty="0">
                <a:solidFill>
                  <a:srgbClr val="65AA81"/>
                </a:solidFill>
                <a:latin typeface="微软雅黑" panose="020B0503020204020204" charset="-122"/>
                <a:ea typeface="微软雅黑" panose="020B0503020204020204" charset="-122"/>
                <a:sym typeface="+mn-ea"/>
              </a:rPr>
              <a:t>主题</a:t>
            </a:r>
            <a:r>
              <a:rPr lang="en-US" altLang="zh-CN" sz="2000" b="1" dirty="0">
                <a:solidFill>
                  <a:srgbClr val="65AA81"/>
                </a:solidFill>
                <a:latin typeface="微软雅黑" panose="020B0503020204020204" charset="-122"/>
                <a:ea typeface="微软雅黑" panose="020B0503020204020204" charset="-122"/>
                <a:sym typeface="+mn-ea"/>
              </a:rPr>
              <a:t>3</a:t>
            </a:r>
            <a:r>
              <a:rPr sz="2000" b="1" dirty="0">
                <a:solidFill>
                  <a:srgbClr val="65AA81"/>
                </a:solidFill>
                <a:latin typeface="微软雅黑" panose="020B0503020204020204" charset="-122"/>
                <a:ea typeface="微软雅黑" panose="020B0503020204020204" charset="-122"/>
                <a:sym typeface="+mn-ea"/>
              </a:rPr>
              <a:t>—— 长于猎奇而对非西方的文化进行改造。</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《阿拉丁》的故事来自于阿拉伯传说《一千零一夜》中的《神灯》。这本是一个因果报应的故事，但《阿拉丁》却将其变成了一个宣扬自由和平权思想的作品。</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114" y="2512578"/>
            <a:ext cx="5076235" cy="343727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332" y="2512578"/>
            <a:ext cx="2402394" cy="343727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88" y="2512578"/>
            <a:ext cx="2913356" cy="3437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花1"/>
          <p:cNvPicPr>
            <a:picLocks noChangeAspect="1"/>
          </p:cNvPicPr>
          <p:nvPr/>
        </p:nvPicPr>
        <p:blipFill>
          <a:blip r:embed="rId1"/>
          <a:stretch>
            <a:fillRect/>
          </a:stretch>
        </p:blipFill>
        <p:spPr>
          <a:xfrm rot="1560000">
            <a:off x="9475470" y="4395470"/>
            <a:ext cx="3404235" cy="3443605"/>
          </a:xfrm>
          <a:prstGeom prst="rect">
            <a:avLst/>
          </a:prstGeom>
        </p:spPr>
      </p:pic>
      <p:pic>
        <p:nvPicPr>
          <p:cNvPr id="6" name="图片 5" descr="花1"/>
          <p:cNvPicPr>
            <a:picLocks noChangeAspect="1"/>
          </p:cNvPicPr>
          <p:nvPr/>
        </p:nvPicPr>
        <p:blipFill>
          <a:blip r:embed="rId1"/>
          <a:stretch>
            <a:fillRect/>
          </a:stretch>
        </p:blipFill>
        <p:spPr>
          <a:xfrm rot="1560000" flipH="1" flipV="1">
            <a:off x="-682625" y="-995045"/>
            <a:ext cx="3404235" cy="3443605"/>
          </a:xfrm>
          <a:prstGeom prst="rect">
            <a:avLst/>
          </a:prstGeom>
        </p:spPr>
      </p:pic>
      <p:pic>
        <p:nvPicPr>
          <p:cNvPr id="24" name="图片 23" descr="蝴蝶"/>
          <p:cNvPicPr>
            <a:picLocks noChangeAspect="1"/>
          </p:cNvPicPr>
          <p:nvPr/>
        </p:nvPicPr>
        <p:blipFill>
          <a:blip r:embed="rId2"/>
          <a:stretch>
            <a:fillRect/>
          </a:stretch>
        </p:blipFill>
        <p:spPr>
          <a:xfrm>
            <a:off x="3126740" y="3977640"/>
            <a:ext cx="1156335" cy="1047750"/>
          </a:xfrm>
          <a:prstGeom prst="rect">
            <a:avLst/>
          </a:prstGeom>
        </p:spPr>
      </p:pic>
      <p:pic>
        <p:nvPicPr>
          <p:cNvPr id="25" name="图片 24" descr="小鸟"/>
          <p:cNvPicPr>
            <a:picLocks noChangeAspect="1"/>
          </p:cNvPicPr>
          <p:nvPr/>
        </p:nvPicPr>
        <p:blipFill>
          <a:blip r:embed="rId3"/>
          <a:stretch>
            <a:fillRect/>
          </a:stretch>
        </p:blipFill>
        <p:spPr>
          <a:xfrm flipH="1">
            <a:off x="7903845" y="1485900"/>
            <a:ext cx="823595" cy="992505"/>
          </a:xfrm>
          <a:prstGeom prst="rect">
            <a:avLst/>
          </a:prstGeom>
        </p:spPr>
      </p:pic>
      <p:sp>
        <p:nvSpPr>
          <p:cNvPr id="27" name="文本框 26"/>
          <p:cNvSpPr txBox="1"/>
          <p:nvPr/>
        </p:nvSpPr>
        <p:spPr>
          <a:xfrm>
            <a:off x="3571240" y="2230120"/>
            <a:ext cx="5049520" cy="1005840"/>
          </a:xfrm>
          <a:prstGeom prst="rect">
            <a:avLst/>
          </a:prstGeom>
          <a:noFill/>
        </p:spPr>
        <p:txBody>
          <a:bodyPr wrap="square" rtlCol="0">
            <a:spAutoFit/>
          </a:bodyPr>
          <a:lstStyle/>
          <a:p>
            <a:pPr algn="ctr"/>
            <a:r>
              <a:rPr lang="zh-CN" altLang="en-US" sz="6000">
                <a:solidFill>
                  <a:srgbClr val="65AA81"/>
                </a:solidFill>
                <a:latin typeface="华文细黑" panose="02010600040101010101" charset="-122"/>
                <a:ea typeface="华文细黑" panose="02010600040101010101" charset="-122"/>
              </a:rPr>
              <a:t>谢谢您的观看</a:t>
            </a:r>
            <a:endParaRPr lang="zh-CN" altLang="en-US" sz="6000">
              <a:solidFill>
                <a:srgbClr val="65AA81"/>
              </a:solidFill>
              <a:latin typeface="华文细黑" panose="02010600040101010101" charset="-122"/>
              <a:ea typeface="华文细黑" panose="02010600040101010101" charset="-122"/>
            </a:endParaRPr>
          </a:p>
        </p:txBody>
      </p:sp>
      <p:sp>
        <p:nvSpPr>
          <p:cNvPr id="28" name="矩形 27"/>
          <p:cNvSpPr/>
          <p:nvPr/>
        </p:nvSpPr>
        <p:spPr>
          <a:xfrm>
            <a:off x="3806825" y="3577590"/>
            <a:ext cx="4578350" cy="534670"/>
          </a:xfrm>
          <a:prstGeom prst="rect">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65AA81"/>
                </a:solidFill>
              </a:rPr>
              <a:t>Thank you for watching</a:t>
            </a:r>
            <a:endParaRPr lang="en-US" altLang="zh-CN" sz="3600">
              <a:solidFill>
                <a:srgbClr val="65AA8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500"/>
                                        <p:tgtEl>
                                          <p:spTgt spid="2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par>
                                <p:cTn id="14" presetID="2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8" dur="500"/>
                                        <p:tgtEl>
                                          <p:spTgt spid="4"/>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1000"/>
                                        <p:tgtEl>
                                          <p:spTgt spid="27"/>
                                        </p:tgtEl>
                                      </p:cBhvr>
                                    </p:animEffect>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28"/>
                                        </p:tgtEl>
                                        <p:attrNameLst>
                                          <p:attrName>style.visibility</p:attrName>
                                        </p:attrNameLst>
                                      </p:cBhvr>
                                      <p:to>
                                        <p:strVal val="visible"/>
                                      </p:to>
                                    </p:set>
                                    <p:anim calcmode="discrete" valueType="clr">
                                      <p:cBhvr override="childStyle">
                                        <p:cTn id="31" dur="80"/>
                                        <p:tgtEl>
                                          <p:spTgt spid="28"/>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28"/>
                                        </p:tgtEl>
                                        <p:attrNameLst>
                                          <p:attrName>fillcolor</p:attrName>
                                        </p:attrNameLst>
                                      </p:cBhvr>
                                      <p:tavLst>
                                        <p:tav tm="0">
                                          <p:val>
                                            <p:clrVal>
                                              <a:schemeClr val="accent2"/>
                                            </p:clrVal>
                                          </p:val>
                                        </p:tav>
                                        <p:tav tm="50000">
                                          <p:val>
                                            <p:clrVal>
                                              <a:schemeClr val="hlink"/>
                                            </p:clrVal>
                                          </p:val>
                                        </p:tav>
                                      </p:tavLst>
                                    </p:anim>
                                    <p:set>
                                      <p:cBhvr>
                                        <p:cTn id="33" dur="80"/>
                                        <p:tgtEl>
                                          <p:spTgt spid="28"/>
                                        </p:tgtEl>
                                        <p:attrNameLst>
                                          <p:attrName>fill.type</p:attrName>
                                        </p:attrNameLst>
                                      </p:cBhvr>
                                      <p:to>
                                        <p:strVal val="solid"/>
                                      </p:to>
                                    </p:set>
                                  </p:childTnLst>
                                </p:cTn>
                              </p:par>
                            </p:childTnLst>
                          </p:cTn>
                        </p:par>
                        <p:par>
                          <p:cTn id="34" fill="hold">
                            <p:stCondLst>
                              <p:cond delay="3420"/>
                            </p:stCondLst>
                            <p:childTnLst>
                              <p:par>
                                <p:cTn id="35" presetID="2" presetClass="entr" presetSubtype="4"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p:bldP spid="2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239885" cy="132207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表现形式1——人物造型的符号化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人们审美观的改变也对动画电影的造型有所影响。视觉上人们能接受更多的并非和谐的色彩对比、不流畅的线条以及“怪”的造型。</a:t>
            </a:r>
            <a:endParaRPr sz="2000"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梦工厂2001年《怪物史莱克》</a:t>
            </a:r>
            <a:endParaRPr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25020"/>
          <p:cNvPicPr>
            <a:picLocks noChangeAspect="1"/>
          </p:cNvPicPr>
          <p:nvPr/>
        </p:nvPicPr>
        <p:blipFill>
          <a:blip r:embed="rId2"/>
          <a:stretch>
            <a:fillRect/>
          </a:stretch>
        </p:blipFill>
        <p:spPr>
          <a:xfrm>
            <a:off x="6226175" y="3079750"/>
            <a:ext cx="5187950" cy="2998470"/>
          </a:xfrm>
          <a:prstGeom prst="rect">
            <a:avLst/>
          </a:prstGeom>
        </p:spPr>
      </p:pic>
      <p:pic>
        <p:nvPicPr>
          <p:cNvPr id="5" name="图片 4" descr="QQ图片20211114124855"/>
          <p:cNvPicPr>
            <a:picLocks noChangeAspect="1"/>
          </p:cNvPicPr>
          <p:nvPr/>
        </p:nvPicPr>
        <p:blipFill>
          <a:blip r:embed="rId3"/>
          <a:stretch>
            <a:fillRect/>
          </a:stretch>
        </p:blipFill>
        <p:spPr>
          <a:xfrm>
            <a:off x="814705" y="3079750"/>
            <a:ext cx="5319395" cy="2997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3.1 </a:t>
            </a:r>
            <a:r>
              <a:rPr lang="zh-CN" altLang="en-US" sz="2000" b="1" dirty="0" smtClean="0">
                <a:solidFill>
                  <a:srgbClr val="65AA81"/>
                </a:solidFill>
                <a:latin typeface="华文细黑" panose="02010600040101010101" charset="-122"/>
                <a:ea typeface="华文细黑" panose="02010600040101010101" charset="-122"/>
                <a:sym typeface="+mn-ea"/>
              </a:rPr>
              <a:t>表现形式</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42060" y="1623060"/>
            <a:ext cx="9239885" cy="1014730"/>
          </a:xfrm>
          <a:prstGeom prst="rect">
            <a:avLst/>
          </a:prstGeom>
        </p:spPr>
        <p:txBody>
          <a:bodyPr wrap="square">
            <a:spAutoFit/>
          </a:bodyPr>
          <a:lstStyle/>
          <a:p>
            <a:pPr algn="l"/>
            <a:r>
              <a:rPr sz="2000" b="1" dirty="0">
                <a:solidFill>
                  <a:srgbClr val="65AA81"/>
                </a:solidFill>
                <a:latin typeface="微软雅黑" panose="020B0503020204020204" charset="-122"/>
                <a:ea typeface="微软雅黑" panose="020B0503020204020204" charset="-122"/>
                <a:sym typeface="+mn-ea"/>
              </a:rPr>
              <a:t>表现形式1——人物造型的符号化</a:t>
            </a:r>
            <a:endParaRPr sz="2000" b="1" dirty="0">
              <a:solidFill>
                <a:srgbClr val="65AA81"/>
              </a:solidFill>
              <a:latin typeface="微软雅黑" panose="020B0503020204020204" charset="-122"/>
              <a:ea typeface="微软雅黑" panose="020B0503020204020204" charset="-122"/>
              <a:sym typeface="+mn-ea"/>
            </a:endParaRPr>
          </a:p>
          <a:p>
            <a:pPr algn="l"/>
            <a:r>
              <a:rPr sz="2000" dirty="0">
                <a:solidFill>
                  <a:srgbClr val="65AA81"/>
                </a:solidFill>
                <a:latin typeface="微软雅黑" panose="020B0503020204020204" charset="-122"/>
                <a:ea typeface="微软雅黑" panose="020B0503020204020204" charset="-122"/>
                <a:sym typeface="+mn-ea"/>
              </a:rPr>
              <a:t>派拉蒙公司动画片《淘气小兵兵》(2000年前后)系列</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线条扭曲而不流畅，色调晦暗而不鮮亮。“丑化”</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14125342"/>
          <p:cNvPicPr>
            <a:picLocks noChangeAspect="1"/>
          </p:cNvPicPr>
          <p:nvPr/>
        </p:nvPicPr>
        <p:blipFill>
          <a:blip r:embed="rId2"/>
          <a:stretch>
            <a:fillRect/>
          </a:stretch>
        </p:blipFill>
        <p:spPr>
          <a:xfrm>
            <a:off x="6205855" y="2940685"/>
            <a:ext cx="5179060" cy="2920365"/>
          </a:xfrm>
          <a:prstGeom prst="rect">
            <a:avLst/>
          </a:prstGeom>
        </p:spPr>
      </p:pic>
      <p:pic>
        <p:nvPicPr>
          <p:cNvPr id="5" name="图片 4" descr="QQ图片20211114125318"/>
          <p:cNvPicPr>
            <a:picLocks noChangeAspect="1"/>
          </p:cNvPicPr>
          <p:nvPr/>
        </p:nvPicPr>
        <p:blipFill>
          <a:blip r:embed="rId3"/>
          <a:stretch>
            <a:fillRect/>
          </a:stretch>
        </p:blipFill>
        <p:spPr>
          <a:xfrm>
            <a:off x="803275" y="2945765"/>
            <a:ext cx="5196205" cy="2915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5400</Words>
  <Application>WPS 演示</Application>
  <PresentationFormat>宽屏</PresentationFormat>
  <Paragraphs>476</Paragraphs>
  <Slides>77</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77</vt:i4>
      </vt:variant>
    </vt:vector>
  </HeadingPairs>
  <TitlesOfParts>
    <vt:vector size="86" baseType="lpstr">
      <vt:lpstr>Arial</vt:lpstr>
      <vt:lpstr>宋体</vt:lpstr>
      <vt:lpstr>Wingdings</vt:lpstr>
      <vt:lpstr>华文细黑</vt:lpstr>
      <vt:lpstr>微软雅黑</vt:lpstr>
      <vt:lpstr>Calibri</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周璇</cp:lastModifiedBy>
  <cp:revision>1111</cp:revision>
  <dcterms:created xsi:type="dcterms:W3CDTF">2020-08-28T02:21:00Z</dcterms:created>
  <dcterms:modified xsi:type="dcterms:W3CDTF">2022-03-29T15:13:47Z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50966C6F25A94E5B822CAF54844CAC37</vt:lpwstr>
  </property>
</Properties>
</file>